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6858000" cy="9144000"/>
  <p:embeddedFontLst>
    <p:embeddedFont>
      <p:font typeface="BentonSans" panose="02000603040000020004" pitchFamily="50" charset="0"/>
      <p:regular r:id="rId19"/>
      <p:bold r:id="rId20"/>
    </p:embeddedFont>
    <p:embeddedFont>
      <p:font typeface="BentonSans Bold" panose="02000503000000020004" pitchFamily="50" charset="0"/>
      <p:regular r:id="rId21"/>
      <p:bold r:id="rId22"/>
    </p:embeddedFont>
    <p:embeddedFont>
      <p:font typeface="BentonSans Light" panose="02000503000000020004" pitchFamily="50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413" y="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707">
                <a:alpha val="100000"/>
              </a:srgbClr>
            </a:gs>
            <a:gs pos="100000">
              <a:srgbClr val="8D8C8C">
                <a:alpha val="100000"/>
              </a:srgbClr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81035" y="7388923"/>
            <a:ext cx="17125940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581035" y="5257800"/>
            <a:ext cx="12750767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18497" y="1291596"/>
            <a:ext cx="11732475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581035" y="9596295"/>
            <a:ext cx="17125940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flipV="1">
            <a:off x="581025" y="0"/>
            <a:ext cx="0" cy="1028700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Freeform 7"/>
          <p:cNvSpPr/>
          <p:nvPr/>
        </p:nvSpPr>
        <p:spPr>
          <a:xfrm>
            <a:off x="7807281" y="-1551623"/>
            <a:ext cx="14349845" cy="11838622"/>
          </a:xfrm>
          <a:custGeom>
            <a:avLst/>
            <a:gdLst/>
            <a:ahLst/>
            <a:cxnLst/>
            <a:rect l="l" t="t" r="r" b="b"/>
            <a:pathLst>
              <a:path w="14349845" h="11838622">
                <a:moveTo>
                  <a:pt x="0" y="0"/>
                </a:moveTo>
                <a:lnTo>
                  <a:pt x="14349845" y="0"/>
                </a:lnTo>
                <a:lnTo>
                  <a:pt x="14349845" y="11838623"/>
                </a:lnTo>
                <a:lnTo>
                  <a:pt x="0" y="118386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028700" y="1028700"/>
            <a:ext cx="2989797" cy="541551"/>
            <a:chOff x="0" y="0"/>
            <a:chExt cx="951860" cy="17241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51860" cy="172413"/>
            </a:xfrm>
            <a:custGeom>
              <a:avLst/>
              <a:gdLst/>
              <a:ahLst/>
              <a:cxnLst/>
              <a:rect l="l" t="t" r="r" b="b"/>
              <a:pathLst>
                <a:path w="951860" h="172413">
                  <a:moveTo>
                    <a:pt x="86207" y="0"/>
                  </a:moveTo>
                  <a:lnTo>
                    <a:pt x="865653" y="0"/>
                  </a:lnTo>
                  <a:cubicBezTo>
                    <a:pt x="913264" y="0"/>
                    <a:pt x="951860" y="38596"/>
                    <a:pt x="951860" y="86207"/>
                  </a:cubicBezTo>
                  <a:lnTo>
                    <a:pt x="951860" y="86207"/>
                  </a:lnTo>
                  <a:cubicBezTo>
                    <a:pt x="951860" y="109070"/>
                    <a:pt x="942777" y="130997"/>
                    <a:pt x="926610" y="147164"/>
                  </a:cubicBezTo>
                  <a:cubicBezTo>
                    <a:pt x="910443" y="163331"/>
                    <a:pt x="888516" y="172413"/>
                    <a:pt x="865653" y="172413"/>
                  </a:cubicBezTo>
                  <a:lnTo>
                    <a:pt x="86207" y="172413"/>
                  </a:lnTo>
                  <a:cubicBezTo>
                    <a:pt x="63343" y="172413"/>
                    <a:pt x="41416" y="163331"/>
                    <a:pt x="25249" y="147164"/>
                  </a:cubicBezTo>
                  <a:cubicBezTo>
                    <a:pt x="9082" y="130997"/>
                    <a:pt x="0" y="109070"/>
                    <a:pt x="0" y="86207"/>
                  </a:cubicBezTo>
                  <a:lnTo>
                    <a:pt x="0" y="86207"/>
                  </a:lnTo>
                  <a:cubicBezTo>
                    <a:pt x="0" y="63343"/>
                    <a:pt x="9082" y="41416"/>
                    <a:pt x="25249" y="25249"/>
                  </a:cubicBezTo>
                  <a:cubicBezTo>
                    <a:pt x="41416" y="9082"/>
                    <a:pt x="63343" y="0"/>
                    <a:pt x="8620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76200"/>
              <a:ext cx="951860" cy="2486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7058072" y="8315779"/>
            <a:ext cx="402457" cy="353659"/>
          </a:xfrm>
          <a:custGeom>
            <a:avLst/>
            <a:gdLst/>
            <a:ahLst/>
            <a:cxnLst/>
            <a:rect l="l" t="t" r="r" b="b"/>
            <a:pathLst>
              <a:path w="402457" h="353659">
                <a:moveTo>
                  <a:pt x="0" y="0"/>
                </a:moveTo>
                <a:lnTo>
                  <a:pt x="402456" y="0"/>
                </a:lnTo>
                <a:lnTo>
                  <a:pt x="402456" y="353659"/>
                </a:lnTo>
                <a:lnTo>
                  <a:pt x="0" y="3536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28691" y="7332467"/>
            <a:ext cx="15072342" cy="2131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929"/>
              </a:lnSpc>
              <a:spcBef>
                <a:spcPct val="0"/>
              </a:spcBef>
            </a:pPr>
            <a:r>
              <a:rPr lang="en-US" sz="12500" spc="-640" dirty="0">
                <a:solidFill>
                  <a:srgbClr val="FFFFFF"/>
                </a:solidFill>
                <a:latin typeface="BentonSans Light"/>
                <a:ea typeface="BentonSans Light"/>
                <a:cs typeface="BentonSans Light"/>
                <a:sym typeface="BentonSans Light"/>
              </a:rPr>
              <a:t>PLATINUM UPGRAGE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691" y="4875694"/>
            <a:ext cx="12006959" cy="293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518"/>
              </a:lnSpc>
              <a:spcBef>
                <a:spcPct val="0"/>
              </a:spcBef>
            </a:pPr>
            <a:r>
              <a:rPr lang="en-US" sz="17000" b="1" spc="-875" dirty="0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DM IDEAS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00278" y="1072463"/>
            <a:ext cx="2846640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-60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AMERICAN EXPRESS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79424" y="2118834"/>
            <a:ext cx="17529152" cy="6049331"/>
            <a:chOff x="0" y="0"/>
            <a:chExt cx="23372202" cy="8065775"/>
          </a:xfrm>
        </p:grpSpPr>
        <p:sp>
          <p:nvSpPr>
            <p:cNvPr id="3" name="Freeform 3"/>
            <p:cNvSpPr/>
            <p:nvPr/>
          </p:nvSpPr>
          <p:spPr>
            <a:xfrm>
              <a:off x="0" y="8164"/>
              <a:ext cx="11411873" cy="8049446"/>
            </a:xfrm>
            <a:custGeom>
              <a:avLst/>
              <a:gdLst/>
              <a:ahLst/>
              <a:cxnLst/>
              <a:rect l="l" t="t" r="r" b="b"/>
              <a:pathLst>
                <a:path w="11411873" h="8049446">
                  <a:moveTo>
                    <a:pt x="0" y="0"/>
                  </a:moveTo>
                  <a:lnTo>
                    <a:pt x="11411873" y="0"/>
                  </a:lnTo>
                  <a:lnTo>
                    <a:pt x="11411873" y="8049446"/>
                  </a:lnTo>
                  <a:lnTo>
                    <a:pt x="0" y="80494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1817158" y="0"/>
              <a:ext cx="11555044" cy="8065775"/>
            </a:xfrm>
            <a:custGeom>
              <a:avLst/>
              <a:gdLst/>
              <a:ahLst/>
              <a:cxnLst/>
              <a:rect l="l" t="t" r="r" b="b"/>
              <a:pathLst>
                <a:path w="11555044" h="8065775">
                  <a:moveTo>
                    <a:pt x="0" y="0"/>
                  </a:moveTo>
                  <a:lnTo>
                    <a:pt x="11555044" y="0"/>
                  </a:lnTo>
                  <a:lnTo>
                    <a:pt x="11555044" y="8065775"/>
                  </a:lnTo>
                  <a:lnTo>
                    <a:pt x="0" y="80657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73944" y="2061392"/>
            <a:ext cx="8584949" cy="6164217"/>
          </a:xfrm>
          <a:custGeom>
            <a:avLst/>
            <a:gdLst/>
            <a:ahLst/>
            <a:cxnLst/>
            <a:rect l="l" t="t" r="r" b="b"/>
            <a:pathLst>
              <a:path w="8584949" h="6164217">
                <a:moveTo>
                  <a:pt x="0" y="0"/>
                </a:moveTo>
                <a:lnTo>
                  <a:pt x="8584949" y="0"/>
                </a:lnTo>
                <a:lnTo>
                  <a:pt x="8584949" y="6164216"/>
                </a:lnTo>
                <a:lnTo>
                  <a:pt x="0" y="6164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90" t="-3049" r="-2189" b="-3049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287002" y="2061392"/>
            <a:ext cx="8527054" cy="6164217"/>
          </a:xfrm>
          <a:custGeom>
            <a:avLst/>
            <a:gdLst/>
            <a:ahLst/>
            <a:cxnLst/>
            <a:rect l="l" t="t" r="r" b="b"/>
            <a:pathLst>
              <a:path w="8527054" h="6164217">
                <a:moveTo>
                  <a:pt x="0" y="0"/>
                </a:moveTo>
                <a:lnTo>
                  <a:pt x="8527054" y="0"/>
                </a:lnTo>
                <a:lnTo>
                  <a:pt x="8527054" y="6164216"/>
                </a:lnTo>
                <a:lnTo>
                  <a:pt x="0" y="6164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282" t="-3049" r="-2605" b="-3049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962025"/>
            <a:ext cx="6865697" cy="666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LETTER + UPGRADE OFFER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62025"/>
            <a:ext cx="6865697" cy="666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LEAFLET</a:t>
            </a:r>
          </a:p>
        </p:txBody>
      </p:sp>
      <p:sp>
        <p:nvSpPr>
          <p:cNvPr id="3" name="Freeform 3"/>
          <p:cNvSpPr/>
          <p:nvPr/>
        </p:nvSpPr>
        <p:spPr>
          <a:xfrm>
            <a:off x="1028700" y="2169581"/>
            <a:ext cx="16230600" cy="5721286"/>
          </a:xfrm>
          <a:custGeom>
            <a:avLst/>
            <a:gdLst/>
            <a:ahLst/>
            <a:cxnLst/>
            <a:rect l="l" t="t" r="r" b="b"/>
            <a:pathLst>
              <a:path w="16230600" h="5721286">
                <a:moveTo>
                  <a:pt x="0" y="0"/>
                </a:moveTo>
                <a:lnTo>
                  <a:pt x="16230600" y="0"/>
                </a:lnTo>
                <a:lnTo>
                  <a:pt x="16230600" y="5721287"/>
                </a:lnTo>
                <a:lnTo>
                  <a:pt x="0" y="57212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89564" y="8858250"/>
            <a:ext cx="361521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4 page center clipping leaflet</a:t>
            </a:r>
          </a:p>
          <a:p>
            <a:pPr algn="just">
              <a:lnSpc>
                <a:spcPts val="2879"/>
              </a:lnSpc>
              <a:spcBef>
                <a:spcPct val="0"/>
              </a:spcBef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Matte Lamination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62025"/>
            <a:ext cx="6865697" cy="666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LEAFLET</a:t>
            </a:r>
          </a:p>
        </p:txBody>
      </p:sp>
      <p:sp>
        <p:nvSpPr>
          <p:cNvPr id="3" name="Freeform 3"/>
          <p:cNvSpPr/>
          <p:nvPr/>
        </p:nvSpPr>
        <p:spPr>
          <a:xfrm>
            <a:off x="1028700" y="2169581"/>
            <a:ext cx="16199921" cy="5710472"/>
          </a:xfrm>
          <a:custGeom>
            <a:avLst/>
            <a:gdLst/>
            <a:ahLst/>
            <a:cxnLst/>
            <a:rect l="l" t="t" r="r" b="b"/>
            <a:pathLst>
              <a:path w="16199921" h="5710472">
                <a:moveTo>
                  <a:pt x="0" y="0"/>
                </a:moveTo>
                <a:lnTo>
                  <a:pt x="16199921" y="0"/>
                </a:lnTo>
                <a:lnTo>
                  <a:pt x="16199921" y="5710472"/>
                </a:lnTo>
                <a:lnTo>
                  <a:pt x="0" y="57104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62025"/>
            <a:ext cx="6865697" cy="666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LEAFLET</a:t>
            </a:r>
          </a:p>
        </p:txBody>
      </p:sp>
      <p:sp>
        <p:nvSpPr>
          <p:cNvPr id="3" name="Freeform 3"/>
          <p:cNvSpPr/>
          <p:nvPr/>
        </p:nvSpPr>
        <p:spPr>
          <a:xfrm>
            <a:off x="1028700" y="2169581"/>
            <a:ext cx="16199921" cy="5710472"/>
          </a:xfrm>
          <a:custGeom>
            <a:avLst/>
            <a:gdLst/>
            <a:ahLst/>
            <a:cxnLst/>
            <a:rect l="l" t="t" r="r" b="b"/>
            <a:pathLst>
              <a:path w="16199921" h="5710472">
                <a:moveTo>
                  <a:pt x="0" y="0"/>
                </a:moveTo>
                <a:lnTo>
                  <a:pt x="16199921" y="0"/>
                </a:lnTo>
                <a:lnTo>
                  <a:pt x="16199921" y="5710472"/>
                </a:lnTo>
                <a:lnTo>
                  <a:pt x="0" y="57104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62025"/>
            <a:ext cx="6865697" cy="666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LEAFLET</a:t>
            </a:r>
          </a:p>
        </p:txBody>
      </p:sp>
      <p:sp>
        <p:nvSpPr>
          <p:cNvPr id="3" name="Freeform 3"/>
          <p:cNvSpPr/>
          <p:nvPr/>
        </p:nvSpPr>
        <p:spPr>
          <a:xfrm>
            <a:off x="1028700" y="2169581"/>
            <a:ext cx="16199921" cy="5710472"/>
          </a:xfrm>
          <a:custGeom>
            <a:avLst/>
            <a:gdLst/>
            <a:ahLst/>
            <a:cxnLst/>
            <a:rect l="l" t="t" r="r" b="b"/>
            <a:pathLst>
              <a:path w="16199921" h="5710472">
                <a:moveTo>
                  <a:pt x="0" y="0"/>
                </a:moveTo>
                <a:lnTo>
                  <a:pt x="16199921" y="0"/>
                </a:lnTo>
                <a:lnTo>
                  <a:pt x="16199921" y="5710472"/>
                </a:lnTo>
                <a:lnTo>
                  <a:pt x="0" y="57104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62025"/>
            <a:ext cx="6865697" cy="666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LEAFLET</a:t>
            </a:r>
          </a:p>
        </p:txBody>
      </p:sp>
      <p:sp>
        <p:nvSpPr>
          <p:cNvPr id="3" name="Freeform 3"/>
          <p:cNvSpPr/>
          <p:nvPr/>
        </p:nvSpPr>
        <p:spPr>
          <a:xfrm>
            <a:off x="1040208" y="2169581"/>
            <a:ext cx="16219092" cy="5717230"/>
          </a:xfrm>
          <a:custGeom>
            <a:avLst/>
            <a:gdLst/>
            <a:ahLst/>
            <a:cxnLst/>
            <a:rect l="l" t="t" r="r" b="b"/>
            <a:pathLst>
              <a:path w="16219092" h="5717230">
                <a:moveTo>
                  <a:pt x="0" y="0"/>
                </a:moveTo>
                <a:lnTo>
                  <a:pt x="16219092" y="0"/>
                </a:lnTo>
                <a:lnTo>
                  <a:pt x="16219092" y="5717230"/>
                </a:lnTo>
                <a:lnTo>
                  <a:pt x="0" y="57172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70707">
                <a:alpha val="100000"/>
              </a:srgbClr>
            </a:gs>
            <a:gs pos="100000">
              <a:srgbClr val="8D8C8C">
                <a:alpha val="100000"/>
              </a:srgbClr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81035" y="7388923"/>
            <a:ext cx="17125940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581035" y="9596295"/>
            <a:ext cx="17125940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Freeform 4"/>
          <p:cNvSpPr/>
          <p:nvPr/>
        </p:nvSpPr>
        <p:spPr>
          <a:xfrm>
            <a:off x="7807281" y="-1551623"/>
            <a:ext cx="14349845" cy="11838622"/>
          </a:xfrm>
          <a:custGeom>
            <a:avLst/>
            <a:gdLst/>
            <a:ahLst/>
            <a:cxnLst/>
            <a:rect l="l" t="t" r="r" b="b"/>
            <a:pathLst>
              <a:path w="14349845" h="11838622">
                <a:moveTo>
                  <a:pt x="0" y="0"/>
                </a:moveTo>
                <a:lnTo>
                  <a:pt x="14349845" y="0"/>
                </a:lnTo>
                <a:lnTo>
                  <a:pt x="14349845" y="11838623"/>
                </a:lnTo>
                <a:lnTo>
                  <a:pt x="0" y="118386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28700" y="7025513"/>
            <a:ext cx="15072342" cy="243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929"/>
              </a:lnSpc>
              <a:spcBef>
                <a:spcPct val="0"/>
              </a:spcBef>
            </a:pPr>
            <a:r>
              <a:rPr lang="en-US" sz="12806" spc="-640">
                <a:solidFill>
                  <a:srgbClr val="FFFFFF"/>
                </a:solidFill>
                <a:latin typeface="BentonSans Light"/>
                <a:ea typeface="BentonSans Light"/>
                <a:cs typeface="BentonSans Light"/>
                <a:sym typeface="BentonSans Light"/>
              </a:rPr>
              <a:t>Let’s Discuss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86445" y="2818821"/>
            <a:ext cx="8497435" cy="4348601"/>
          </a:xfrm>
          <a:custGeom>
            <a:avLst/>
            <a:gdLst/>
            <a:ahLst/>
            <a:cxnLst/>
            <a:rect l="l" t="t" r="r" b="b"/>
            <a:pathLst>
              <a:path w="8497435" h="4348601">
                <a:moveTo>
                  <a:pt x="0" y="0"/>
                </a:moveTo>
                <a:lnTo>
                  <a:pt x="8497435" y="0"/>
                </a:lnTo>
                <a:lnTo>
                  <a:pt x="8497435" y="4348601"/>
                </a:lnTo>
                <a:lnTo>
                  <a:pt x="0" y="43486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59" t="-32807" r="-12435" b="-2945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4926446"/>
            <a:ext cx="4933832" cy="3382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7"/>
              </a:lnSpc>
            </a:pPr>
            <a:r>
              <a:rPr lang="en-US" sz="1998" spc="-5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A ticket encased in a velvet envelope, inviting Cardmembers  to the luxurious Centurion Lounge. This exclusive lounge access promises comfort, privacy, and  a luxury reserved for the select few, offering a glimpse into the Platinum experience.</a:t>
            </a:r>
          </a:p>
          <a:p>
            <a:pPr algn="l">
              <a:lnSpc>
                <a:spcPts val="3357"/>
              </a:lnSpc>
            </a:pPr>
            <a:endParaRPr lang="en-US" sz="1998" spc="-59">
              <a:solidFill>
                <a:srgbClr val="FFFFFF"/>
              </a:solidFill>
              <a:latin typeface="BentonSans"/>
              <a:ea typeface="BentonSans"/>
              <a:cs typeface="BentonSans"/>
              <a:sym typeface="BentonSans"/>
            </a:endParaRPr>
          </a:p>
          <a:p>
            <a:pPr algn="l">
              <a:lnSpc>
                <a:spcPts val="3357"/>
              </a:lnSpc>
            </a:pPr>
            <a:r>
              <a:rPr lang="en-US" sz="2398" b="1" spc="-71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Your ticket to unmatched luxury</a:t>
            </a:r>
          </a:p>
          <a:p>
            <a:pPr algn="l">
              <a:lnSpc>
                <a:spcPts val="3357"/>
              </a:lnSpc>
              <a:spcBef>
                <a:spcPct val="0"/>
              </a:spcBef>
            </a:pPr>
            <a:r>
              <a:rPr lang="en-US" sz="2398" spc="-71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Upgrade to Platinum.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1860790"/>
            <a:ext cx="5397149" cy="2466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ONE-TIME ACCESS TO CENTURION LOUNGE – YOUR TICKET TO RELAXATION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16432" y="589912"/>
            <a:ext cx="8032424" cy="7581408"/>
          </a:xfrm>
          <a:custGeom>
            <a:avLst/>
            <a:gdLst/>
            <a:ahLst/>
            <a:cxnLst/>
            <a:rect l="l" t="t" r="r" b="b"/>
            <a:pathLst>
              <a:path w="8032424" h="7581408">
                <a:moveTo>
                  <a:pt x="0" y="0"/>
                </a:moveTo>
                <a:lnTo>
                  <a:pt x="8032425" y="0"/>
                </a:lnTo>
                <a:lnTo>
                  <a:pt x="8032425" y="7581408"/>
                </a:lnTo>
                <a:lnTo>
                  <a:pt x="0" y="75814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8990" t="-3659" r="-29692" b="-814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926601" y="589912"/>
            <a:ext cx="8710787" cy="7581408"/>
          </a:xfrm>
          <a:custGeom>
            <a:avLst/>
            <a:gdLst/>
            <a:ahLst/>
            <a:cxnLst/>
            <a:rect l="l" t="t" r="r" b="b"/>
            <a:pathLst>
              <a:path w="8710787" h="7581408">
                <a:moveTo>
                  <a:pt x="0" y="0"/>
                </a:moveTo>
                <a:lnTo>
                  <a:pt x="8710786" y="0"/>
                </a:lnTo>
                <a:lnTo>
                  <a:pt x="8710786" y="7581408"/>
                </a:lnTo>
                <a:lnTo>
                  <a:pt x="0" y="75814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833" r="-23800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16432" y="8298215"/>
            <a:ext cx="5402611" cy="1123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Leather package with engraving</a:t>
            </a:r>
          </a:p>
          <a:p>
            <a:pPr algn="l">
              <a:lnSpc>
                <a:spcPts val="2879"/>
              </a:lnSpc>
              <a:spcBef>
                <a:spcPct val="0"/>
              </a:spcBef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Embossing on the inside</a:t>
            </a:r>
          </a:p>
          <a:p>
            <a:pPr algn="l">
              <a:lnSpc>
                <a:spcPts val="2879"/>
              </a:lnSpc>
              <a:spcBef>
                <a:spcPct val="0"/>
              </a:spcBef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200 gsm gloss paper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82875" y="1175685"/>
            <a:ext cx="11922250" cy="7935630"/>
          </a:xfrm>
          <a:custGeom>
            <a:avLst/>
            <a:gdLst/>
            <a:ahLst/>
            <a:cxnLst/>
            <a:rect l="l" t="t" r="r" b="b"/>
            <a:pathLst>
              <a:path w="11922250" h="7935630">
                <a:moveTo>
                  <a:pt x="0" y="0"/>
                </a:moveTo>
                <a:lnTo>
                  <a:pt x="11922250" y="0"/>
                </a:lnTo>
                <a:lnTo>
                  <a:pt x="11922250" y="7935630"/>
                </a:lnTo>
                <a:lnTo>
                  <a:pt x="0" y="7935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7193" y="3041592"/>
            <a:ext cx="8214518" cy="4203817"/>
          </a:xfrm>
          <a:custGeom>
            <a:avLst/>
            <a:gdLst/>
            <a:ahLst/>
            <a:cxnLst/>
            <a:rect l="l" t="t" r="r" b="b"/>
            <a:pathLst>
              <a:path w="8214518" h="4203817">
                <a:moveTo>
                  <a:pt x="0" y="0"/>
                </a:moveTo>
                <a:lnTo>
                  <a:pt x="8214517" y="0"/>
                </a:lnTo>
                <a:lnTo>
                  <a:pt x="8214517" y="4203816"/>
                </a:lnTo>
                <a:lnTo>
                  <a:pt x="0" y="42038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59" t="-32807" r="-12435" b="-2945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66593" y="3041592"/>
            <a:ext cx="8144215" cy="4203817"/>
          </a:xfrm>
          <a:custGeom>
            <a:avLst/>
            <a:gdLst/>
            <a:ahLst/>
            <a:cxnLst/>
            <a:rect l="l" t="t" r="r" b="b"/>
            <a:pathLst>
              <a:path w="8144215" h="4203817">
                <a:moveTo>
                  <a:pt x="0" y="0"/>
                </a:moveTo>
                <a:lnTo>
                  <a:pt x="8144214" y="0"/>
                </a:lnTo>
                <a:lnTo>
                  <a:pt x="8144214" y="4203816"/>
                </a:lnTo>
                <a:lnTo>
                  <a:pt x="0" y="42038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024" t="-33308" r="-13043" b="-3101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157210" y="1653192"/>
            <a:ext cx="1454483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9"/>
              </a:lnSpc>
            </a:pPr>
            <a:r>
              <a:rPr lang="en-US" sz="3199" spc="-15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FRONT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874611" y="1653192"/>
            <a:ext cx="1128178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9"/>
              </a:lnSpc>
            </a:pPr>
            <a:r>
              <a:rPr lang="en-US" sz="3199" spc="-15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BACK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77193" y="652462"/>
            <a:ext cx="2421433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9"/>
              </a:lnSpc>
            </a:pPr>
            <a:r>
              <a:rPr lang="en-US" sz="3599" spc="-17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OPTION 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7193" y="3041592"/>
            <a:ext cx="8214518" cy="4203817"/>
          </a:xfrm>
          <a:custGeom>
            <a:avLst/>
            <a:gdLst/>
            <a:ahLst/>
            <a:cxnLst/>
            <a:rect l="l" t="t" r="r" b="b"/>
            <a:pathLst>
              <a:path w="8214518" h="4203817">
                <a:moveTo>
                  <a:pt x="0" y="0"/>
                </a:moveTo>
                <a:lnTo>
                  <a:pt x="8214517" y="0"/>
                </a:lnTo>
                <a:lnTo>
                  <a:pt x="8214517" y="4203816"/>
                </a:lnTo>
                <a:lnTo>
                  <a:pt x="0" y="42038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59" t="-32807" r="-12435" b="-2945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157210" y="1653192"/>
            <a:ext cx="1454483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9"/>
              </a:lnSpc>
            </a:pPr>
            <a:r>
              <a:rPr lang="en-US" sz="3199" spc="-15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FRONT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992285" y="1653192"/>
            <a:ext cx="1128178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9"/>
              </a:lnSpc>
            </a:pPr>
            <a:r>
              <a:rPr lang="en-US" sz="3199" spc="-15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BACK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77193" y="652462"/>
            <a:ext cx="2421433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9"/>
              </a:lnSpc>
            </a:pPr>
            <a:r>
              <a:rPr lang="en-US" sz="3599" spc="-17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OPTION 2</a:t>
            </a:r>
          </a:p>
        </p:txBody>
      </p:sp>
      <p:sp>
        <p:nvSpPr>
          <p:cNvPr id="6" name="Freeform 6"/>
          <p:cNvSpPr/>
          <p:nvPr/>
        </p:nvSpPr>
        <p:spPr>
          <a:xfrm>
            <a:off x="9468416" y="3041592"/>
            <a:ext cx="8175916" cy="4203817"/>
          </a:xfrm>
          <a:custGeom>
            <a:avLst/>
            <a:gdLst/>
            <a:ahLst/>
            <a:cxnLst/>
            <a:rect l="l" t="t" r="r" b="b"/>
            <a:pathLst>
              <a:path w="8175916" h="4203817">
                <a:moveTo>
                  <a:pt x="0" y="0"/>
                </a:moveTo>
                <a:lnTo>
                  <a:pt x="8175916" y="0"/>
                </a:lnTo>
                <a:lnTo>
                  <a:pt x="8175916" y="4203816"/>
                </a:lnTo>
                <a:lnTo>
                  <a:pt x="0" y="42038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119" t="-33163" r="-13123" b="-31404"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35058" y="2061392"/>
            <a:ext cx="8614981" cy="6164217"/>
          </a:xfrm>
          <a:custGeom>
            <a:avLst/>
            <a:gdLst/>
            <a:ahLst/>
            <a:cxnLst/>
            <a:rect l="l" t="t" r="r" b="b"/>
            <a:pathLst>
              <a:path w="8614981" h="6164217">
                <a:moveTo>
                  <a:pt x="0" y="0"/>
                </a:moveTo>
                <a:lnTo>
                  <a:pt x="8614981" y="0"/>
                </a:lnTo>
                <a:lnTo>
                  <a:pt x="8614981" y="6164216"/>
                </a:lnTo>
                <a:lnTo>
                  <a:pt x="0" y="6164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394" t="-3011" r="-2154" b="-383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67544" y="2061392"/>
            <a:ext cx="8585398" cy="6164217"/>
          </a:xfrm>
          <a:custGeom>
            <a:avLst/>
            <a:gdLst/>
            <a:ahLst/>
            <a:cxnLst/>
            <a:rect l="l" t="t" r="r" b="b"/>
            <a:pathLst>
              <a:path w="8585398" h="6164217">
                <a:moveTo>
                  <a:pt x="0" y="0"/>
                </a:moveTo>
                <a:lnTo>
                  <a:pt x="8585398" y="0"/>
                </a:lnTo>
                <a:lnTo>
                  <a:pt x="8585398" y="6164216"/>
                </a:lnTo>
                <a:lnTo>
                  <a:pt x="0" y="6164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248" t="-3187" r="-2258" b="-3250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962025"/>
            <a:ext cx="6865697" cy="666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LETTER + UPGRADE OFFER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51165" y="-1186177"/>
            <a:ext cx="20852521" cy="11999343"/>
          </a:xfrm>
          <a:custGeom>
            <a:avLst/>
            <a:gdLst/>
            <a:ahLst/>
            <a:cxnLst/>
            <a:rect l="l" t="t" r="r" b="b"/>
            <a:pathLst>
              <a:path w="20852521" h="11999343">
                <a:moveTo>
                  <a:pt x="0" y="0"/>
                </a:moveTo>
                <a:lnTo>
                  <a:pt x="20852521" y="0"/>
                </a:lnTo>
                <a:lnTo>
                  <a:pt x="20852521" y="11999343"/>
                </a:lnTo>
                <a:lnTo>
                  <a:pt x="0" y="119993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00278" y="3347441"/>
            <a:ext cx="5445751" cy="4634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57"/>
              </a:lnSpc>
            </a:pPr>
            <a:r>
              <a:rPr lang="en-US" sz="2398" spc="-71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In the game of life, upgrading to Platinum is like rolling a winning outcome every time. From securing the best table at peak hour to unlocking unmatched privileges, Platinum puts Cardmembers in a league where the odds are always in their favour.</a:t>
            </a:r>
          </a:p>
          <a:p>
            <a:pPr algn="l">
              <a:lnSpc>
                <a:spcPts val="3357"/>
              </a:lnSpc>
            </a:pPr>
            <a:endParaRPr lang="en-US" sz="2398" spc="-71">
              <a:solidFill>
                <a:srgbClr val="FFFFFF"/>
              </a:solidFill>
              <a:latin typeface="BentonSans"/>
              <a:ea typeface="BentonSans"/>
              <a:cs typeface="BentonSans"/>
              <a:sym typeface="BentonSans"/>
            </a:endParaRPr>
          </a:p>
          <a:p>
            <a:pPr algn="l">
              <a:lnSpc>
                <a:spcPts val="3357"/>
              </a:lnSpc>
            </a:pPr>
            <a:r>
              <a:rPr lang="en-US" sz="2398" b="1" spc="-71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Because some experiences shouldn’t be left to chance</a:t>
            </a:r>
          </a:p>
          <a:p>
            <a:pPr algn="l">
              <a:lnSpc>
                <a:spcPts val="3357"/>
              </a:lnSpc>
            </a:pPr>
            <a:r>
              <a:rPr lang="en-US" sz="2398" spc="-71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Upgrade to Platinum.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1160676"/>
            <a:ext cx="5104624" cy="1266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spc="-199">
                <a:solidFill>
                  <a:srgbClr val="FFFFFF"/>
                </a:solidFill>
                <a:latin typeface="BentonSans Bold"/>
                <a:ea typeface="BentonSans Bold"/>
                <a:cs typeface="BentonSans Bold"/>
                <a:sym typeface="BentonSans Bold"/>
              </a:rPr>
              <a:t>THE WINNING HAND, EVERY TIME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22222">
                <a:alpha val="100000"/>
              </a:srgbClr>
            </a:gs>
            <a:gs pos="100000">
              <a:srgbClr val="AFAFAF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16432" y="1450731"/>
            <a:ext cx="8743570" cy="5887162"/>
          </a:xfrm>
          <a:custGeom>
            <a:avLst/>
            <a:gdLst/>
            <a:ahLst/>
            <a:cxnLst/>
            <a:rect l="l" t="t" r="r" b="b"/>
            <a:pathLst>
              <a:path w="8743570" h="5887162">
                <a:moveTo>
                  <a:pt x="0" y="0"/>
                </a:moveTo>
                <a:lnTo>
                  <a:pt x="8743570" y="0"/>
                </a:lnTo>
                <a:lnTo>
                  <a:pt x="8743570" y="5887162"/>
                </a:lnTo>
                <a:lnTo>
                  <a:pt x="0" y="588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074" b="-207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16432" y="8189949"/>
            <a:ext cx="8179475" cy="1847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Matte finish box with a magnetic casing</a:t>
            </a:r>
          </a:p>
          <a:p>
            <a:pPr algn="just">
              <a:lnSpc>
                <a:spcPts val="2879"/>
              </a:lnSpc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Metal dice (heavy enough so it can serve as paper weight as well) </a:t>
            </a:r>
          </a:p>
          <a:p>
            <a:pPr algn="just">
              <a:lnSpc>
                <a:spcPts val="2879"/>
              </a:lnSpc>
              <a:spcBef>
                <a:spcPct val="0"/>
              </a:spcBef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Foam cut out for dice placement</a:t>
            </a:r>
          </a:p>
          <a:p>
            <a:pPr algn="just">
              <a:lnSpc>
                <a:spcPts val="2879"/>
              </a:lnSpc>
              <a:spcBef>
                <a:spcPct val="0"/>
              </a:spcBef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Silver embossing of typography</a:t>
            </a:r>
          </a:p>
          <a:p>
            <a:pPr algn="just">
              <a:lnSpc>
                <a:spcPts val="2879"/>
              </a:lnSpc>
              <a:spcBef>
                <a:spcPct val="0"/>
              </a:spcBef>
            </a:pPr>
            <a:r>
              <a:rPr lang="en-US" sz="2399" spc="-119">
                <a:solidFill>
                  <a:srgbClr val="FFFFFF"/>
                </a:solidFill>
                <a:latin typeface="BentonSans"/>
                <a:ea typeface="BentonSans"/>
                <a:cs typeface="BentonSans"/>
                <a:sym typeface="BentonSans"/>
              </a:rPr>
              <a:t>200 gsm gloss paper</a:t>
            </a:r>
          </a:p>
        </p:txBody>
      </p:sp>
      <p:sp>
        <p:nvSpPr>
          <p:cNvPr id="4" name="Freeform 4"/>
          <p:cNvSpPr/>
          <p:nvPr/>
        </p:nvSpPr>
        <p:spPr>
          <a:xfrm>
            <a:off x="9500989" y="1448554"/>
            <a:ext cx="8383401" cy="5889339"/>
          </a:xfrm>
          <a:custGeom>
            <a:avLst/>
            <a:gdLst/>
            <a:ahLst/>
            <a:cxnLst/>
            <a:rect l="l" t="t" r="r" b="b"/>
            <a:pathLst>
              <a:path w="8383401" h="5889339">
                <a:moveTo>
                  <a:pt x="0" y="0"/>
                </a:moveTo>
                <a:lnTo>
                  <a:pt x="8383400" y="0"/>
                </a:lnTo>
                <a:lnTo>
                  <a:pt x="8383400" y="5889339"/>
                </a:lnTo>
                <a:lnTo>
                  <a:pt x="0" y="58893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209</Words>
  <Application>Microsoft Office PowerPoint</Application>
  <PresentationFormat>Custom</PresentationFormat>
  <Paragraphs>37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BentonSans Light</vt:lpstr>
      <vt:lpstr>Calibri</vt:lpstr>
      <vt:lpstr>BentonSans Bold</vt:lpstr>
      <vt:lpstr>Arial</vt:lpstr>
      <vt:lpstr>BentonSans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DM IDEAS</dc:title>
  <cp:lastModifiedBy>Nilesh Singh Bashera</cp:lastModifiedBy>
  <cp:revision>2</cp:revision>
  <dcterms:created xsi:type="dcterms:W3CDTF">2006-08-16T00:00:00Z</dcterms:created>
  <dcterms:modified xsi:type="dcterms:W3CDTF">2025-12-22T17:00:43Z</dcterms:modified>
  <dc:identifier>DAG5zCVOewE</dc:identifier>
</cp:coreProperties>
</file>