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6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48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400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A4CC56-1D4F-4451-9AF6-7361F42C7673}" type="datetimeFigureOut">
              <a:rPr lang="en-IN" smtClean="0"/>
              <a:t>17-06-2026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262E9-A210-4C22-8D59-A68B3DF7654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1111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8262E9-A210-4C22-8D59-A68B3DF76543}" type="slidenum">
              <a:rPr lang="en-IN" smtClean="0"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3035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9FEDC-6F2D-979D-4D84-42A133E220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7A185F-C11C-706E-8ADC-DD237AA7EC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EB3E6D-80E5-552A-A615-A5BD4A30C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E03B3-9718-43DA-951E-A9CABA70A074}" type="datetimeFigureOut">
              <a:rPr lang="en-IN" smtClean="0"/>
              <a:t>17-06-2026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4D3180-54B3-3DA1-D687-C309F8E62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4A4EA3-FEE1-A924-EA57-A6E462E2D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5AD43-C664-4C0F-8ED3-9904FEE5B9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00466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A9B4E-1492-7636-F2F7-1CF605A91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607534-1EBE-BAA3-8AEE-BECA4EF79C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0A0EB-0150-254E-5852-80E87EFE9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E03B3-9718-43DA-951E-A9CABA70A074}" type="datetimeFigureOut">
              <a:rPr lang="en-IN" smtClean="0"/>
              <a:t>17-06-2026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E1EFC0-6BB6-0767-D647-067EC0965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AAA72-95CA-C438-1E26-D32787B49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5AD43-C664-4C0F-8ED3-9904FEE5B9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88224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BCEEA6-D9B0-6913-4A87-3DC457DA21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E9038C-26B7-8BBC-BDC4-D07673C6BB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9A61EB-9167-A63F-4990-C7593C3E5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E03B3-9718-43DA-951E-A9CABA70A074}" type="datetimeFigureOut">
              <a:rPr lang="en-IN" smtClean="0"/>
              <a:t>17-06-2026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1CF318-46DA-50A4-DD92-FA1FDD36D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4EB5E0-CED1-1F02-E1BF-69BD6938F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5AD43-C664-4C0F-8ED3-9904FEE5B9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8395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01AEC-22A8-32E0-A51B-D653F9EBF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128929-2CC7-AE3A-698F-B5EFA1F931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A41ACF-8156-0FEB-3B22-9BA0EFAA0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E03B3-9718-43DA-951E-A9CABA70A074}" type="datetimeFigureOut">
              <a:rPr lang="en-IN" smtClean="0"/>
              <a:t>17-06-2026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B2D8B1-59BC-6B68-5FB6-7C3A84608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BEF4E-5C84-7822-2E4A-D4493FF1E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5AD43-C664-4C0F-8ED3-9904FEE5B9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1533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631B4-B91A-5A3B-C172-5D2512CF5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0F3F29-9DD2-AD2B-FE19-38B1DCB01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C303C-1C6F-7A0C-F894-5DBF2B417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E03B3-9718-43DA-951E-A9CABA70A074}" type="datetimeFigureOut">
              <a:rPr lang="en-IN" smtClean="0"/>
              <a:t>17-06-2026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4573E-6CF7-C462-8878-32094BDB3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16CA4-65EC-B8AB-02C6-FD741E9EC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5AD43-C664-4C0F-8ED3-9904FEE5B9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79967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DB791-5603-BC45-EB03-C4BC3AA0B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3058B-15B0-CEFC-5B15-6AB2947EB1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355877-8CE1-90B8-C6F1-7272A193B9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EA35E0-6712-952C-2146-45F89C78F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E03B3-9718-43DA-951E-A9CABA70A074}" type="datetimeFigureOut">
              <a:rPr lang="en-IN" smtClean="0"/>
              <a:t>17-06-2026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C306F4-C7D4-344A-DCF2-8A65374BD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461314-763C-C0D7-0A10-497D4889A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5AD43-C664-4C0F-8ED3-9904FEE5B9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75709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8262E-28FD-D210-879E-E718171C9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51F690-6890-2466-BC00-5CAD9D29C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30C00D-7172-0A52-E0D1-EEFB0E65F1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10C46C-FA76-5D0B-6FB9-C289932CF0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BAFCA9-7391-D6CD-3FC7-4B6A7F2920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24259C-0B99-3E84-2ECC-3EF5CA110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E03B3-9718-43DA-951E-A9CABA70A074}" type="datetimeFigureOut">
              <a:rPr lang="en-IN" smtClean="0"/>
              <a:t>17-06-2026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9DB7EC-7FB2-5DF7-3B42-E40B4B5C8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87A301-6E3D-2CAF-3B34-A3FA7A94E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5AD43-C664-4C0F-8ED3-9904FEE5B9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87072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2B57B-171C-D8F2-B432-36B89456A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E8B771-537B-B7BA-8F9F-8F85F3514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E03B3-9718-43DA-951E-A9CABA70A074}" type="datetimeFigureOut">
              <a:rPr lang="en-IN" smtClean="0"/>
              <a:t>17-06-2026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7D7E2C-240B-FD03-A9FA-065A040F2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A613D6-2182-7E96-BAF2-406C7919A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5AD43-C664-4C0F-8ED3-9904FEE5B9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93400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A34FF9-A28F-ADF6-6356-C4C1D42FB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E03B3-9718-43DA-951E-A9CABA70A074}" type="datetimeFigureOut">
              <a:rPr lang="en-IN" smtClean="0"/>
              <a:t>17-06-2026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9DCE66-1A63-BAC5-800A-4D2986916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CFE37C-A7B9-1B48-2F54-5430D3FB4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5AD43-C664-4C0F-8ED3-9904FEE5B9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4949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3B6311-EAAE-3D85-C4F7-0B5477659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6ACDF-00AF-A19D-95DB-0C2AEEE4A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E4C5B2-3DF8-2582-4327-782D3CC44E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5AD365-6290-888F-814A-3E1C729CD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E03B3-9718-43DA-951E-A9CABA70A074}" type="datetimeFigureOut">
              <a:rPr lang="en-IN" smtClean="0"/>
              <a:t>17-06-2026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2F6EAF-CAB8-562A-76E6-FFC501D21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4B99F5-C094-AE3E-ADCA-AA04CF359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5AD43-C664-4C0F-8ED3-9904FEE5B9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6370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749AD-E627-BD7F-9469-D91A8FEDA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4D4F81-BD76-D5DA-C519-EC4B614F94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455925-B680-52CE-6674-E34EEE4859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7AF52D-8AB0-A794-0AB9-0B130EA5F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E03B3-9718-43DA-951E-A9CABA70A074}" type="datetimeFigureOut">
              <a:rPr lang="en-IN" smtClean="0"/>
              <a:t>17-06-2026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1F15CE-D45D-25AB-F005-65929CF2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84D7A7-BE58-7D78-FCF2-01BD2F937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5AD43-C664-4C0F-8ED3-9904FEE5B9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6827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A4DD68-77C6-A16A-3AA2-225921BF0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60FB8C-698E-8694-7CA3-9D646A6EF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CEABFF-CDCE-D53D-D52D-D7AA83A6C3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E03B3-9718-43DA-951E-A9CABA70A074}" type="datetimeFigureOut">
              <a:rPr lang="en-IN" smtClean="0"/>
              <a:t>17-06-2026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F72AED-A8C8-8C34-831D-624F1740A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4D56D-C69D-4EFD-5EBC-DD92D7980A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5AD43-C664-4C0F-8ED3-9904FEE5B9D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19283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istockphoto.com/video/couple-sailing-into-the-sunset-gm992159920-268839182" TargetMode="Externa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hyperlink" Target="https://www.istockphoto.com/video/airport-lounge-video-call-and-man-with-luggage-tablet-and-travel-with-journey-gm2233318975-64882191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istockphoto.com/video/aerial-view-of-woman-kayaking-on-glass-bottom-boat-in-ocean-gm1401176230-454474786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istockphoto.com/video/modern-minimalist-bedroom-design-with-white-bathtub-near-panoramic-window-luxury-gm2252564606-666013671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istockphoto.com/video/mid-adult-golfer-focused-on-putting-under-blue-sky-gm2247647258-661534348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istockphoto.com/video/close-up-woman-walking-with-sopping-bag-slow-motion-gm1303140646-394676622" TargetMode="Externa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istockphoto.com/video/female-traveler-with-backpack-looking-to-the-air-baloons-sporty-girl-and-a-lot-of-gm1189114935-336569842" TargetMode="Externa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istockphoto.com/video/chef-using-co2-to-decorate-the-dish-gm2187116004-605724228" TargetMode="Externa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istockphoto.com/video/travel-suitcase-and-business-people-shaking-hands-in-an-airport-for-a-friendly-gm1591677867-529474662" TargetMode="Externa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istockphoto.com/video/woman-looking-at-scenic-view-of-polignano-a-mare-in-italy-gm2205946646-623301061" TargetMode="Externa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D704C-9DCE-8C27-5413-A0E9B124FC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Meta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04FA61-BDE7-5135-7BA0-EA277D67DF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Plat Charge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63684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5D295-E51F-09E3-18F2-B5CC89CD16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330848-6E58-E2EA-2213-7295B954B3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DB7AC1-E623-91A5-2277-7F323F7B8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E623264-93C5-CB53-248E-A5593302EB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0EDEE0-89A1-2564-7E7A-5BDD35B500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6229CD-A2A5-1DCC-F326-824DE688E7CF}"/>
              </a:ext>
            </a:extLst>
          </p:cNvPr>
          <p:cNvSpPr txBox="1"/>
          <p:nvPr/>
        </p:nvSpPr>
        <p:spPr>
          <a:xfrm>
            <a:off x="298314" y="2704289"/>
            <a:ext cx="11595371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Primary text: </a:t>
            </a:r>
          </a:p>
          <a:p>
            <a:r>
              <a:rPr lang="en-US" sz="1200" dirty="0"/>
              <a:t>Discover a finer way to be rewarded</a:t>
            </a:r>
          </a:p>
          <a:p>
            <a:endParaRPr lang="en-GB" sz="1000" dirty="0"/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Enjoy benefits worth up to ₹4,50,000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Unwind before takeoffs with access to 25+ Centurion® lounges globally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Accumulate 10X points by shopping brands like Air India,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Bvlgari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, Tata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CLiQ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Luxury, Zoya, and more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Amplify your returns with unlimited 3X rewards on overseas spends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Savour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fine dining with savings of up to ₹10,000 monthly with District by Zomato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Get 8 elite tier memberships like Taj Epicure, Marriott Bonvoy, ALL Accor and more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And much more.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*T&amp;Cs apply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Description: Apply now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E67F93-7F0F-14F4-C651-07E945ECE76E}"/>
              </a:ext>
            </a:extLst>
          </p:cNvPr>
          <p:cNvSpPr txBox="1"/>
          <p:nvPr/>
        </p:nvSpPr>
        <p:spPr>
          <a:xfrm>
            <a:off x="374904" y="6336792"/>
            <a:ext cx="116768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300" i="1" dirty="0"/>
              <a:t>Video link: </a:t>
            </a:r>
            <a:r>
              <a:rPr lang="en-IN" sz="1300" i="1" dirty="0">
                <a:hlinkClick r:id="rId6"/>
              </a:rPr>
              <a:t>https://www.istockphoto.com/video/couple-sailing-into-the-sunset-gm992159920-268839182</a:t>
            </a:r>
            <a:endParaRPr lang="en-IN" sz="1300" i="1" dirty="0"/>
          </a:p>
          <a:p>
            <a:endParaRPr lang="en-IN" sz="1300" i="1" dirty="0"/>
          </a:p>
        </p:txBody>
      </p:sp>
    </p:spTree>
    <p:extLst>
      <p:ext uri="{BB962C8B-B14F-4D97-AF65-F5344CB8AC3E}">
        <p14:creationId xmlns:p14="http://schemas.microsoft.com/office/powerpoint/2010/main" val="893376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6F3EC4-8C59-636B-F17E-C17D8F3A0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922CF0-856F-D981-F2D3-99CA513FF3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47C0439-0292-7E2D-9D12-31F44C53AD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35A652-D97C-581D-7DB1-BB13299D8D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1143E6-1F5E-EBED-CECF-DEAEC1EBC6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63132C2-F37A-5AB5-5A26-AD4165D7202F}"/>
              </a:ext>
            </a:extLst>
          </p:cNvPr>
          <p:cNvSpPr txBox="1"/>
          <p:nvPr/>
        </p:nvSpPr>
        <p:spPr>
          <a:xfrm>
            <a:off x="298314" y="2704289"/>
            <a:ext cx="11595371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Primary text: </a:t>
            </a:r>
          </a:p>
          <a:p>
            <a:r>
              <a:rPr lang="en-US" sz="1200" dirty="0"/>
              <a:t>Find complete stillness before you take off</a:t>
            </a:r>
          </a:p>
          <a:p>
            <a:endParaRPr lang="en-GB" sz="1000" dirty="0"/>
          </a:p>
          <a:p>
            <a:pPr marL="285750" indent="-285750">
              <a:buClr>
                <a:srgbClr val="000000"/>
              </a:buClr>
              <a:buSzPts val="1600"/>
              <a:buFont typeface="Arial"/>
              <a:buChar char="•"/>
              <a:defRPr/>
            </a:pPr>
            <a:r>
              <a:rPr lang="en-US" sz="1200" kern="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Unwind before takeoffs with access to 25+ Centurion® lounges globally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Choose a welcome gift that suits you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Accumulate 10X points by shopping brands like Air India,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Bvlgari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, Tata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CLiQ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Luxury, Zoya, and more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Amplify your returns with unlimited 3X rewards on overseas spends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Savour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fine dining with savings of up to ₹10,000 monthly with District by Zomato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Get 8 elite tier memberships like Taj Epicure, Marriott Bonvoy, ALL Accor and more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And much more.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*T&amp;Cs apply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Description: Apply now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EB5310-3448-98E2-A47C-42E1820F0E65}"/>
              </a:ext>
            </a:extLst>
          </p:cNvPr>
          <p:cNvSpPr txBox="1"/>
          <p:nvPr/>
        </p:nvSpPr>
        <p:spPr>
          <a:xfrm>
            <a:off x="374904" y="6336792"/>
            <a:ext cx="116768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300" i="1" dirty="0"/>
              <a:t>Video link: </a:t>
            </a:r>
            <a:r>
              <a:rPr lang="en-IN" sz="1300" i="1" dirty="0">
                <a:hlinkClick r:id="rId7"/>
              </a:rPr>
              <a:t>https://www.istockphoto.com/video/airport-lounge-video-call-and-man-with-luggage-tablet-and-travel-with-journey-gm2233318975-648821915</a:t>
            </a:r>
            <a:endParaRPr lang="en-IN" sz="1300" i="1" dirty="0"/>
          </a:p>
          <a:p>
            <a:endParaRPr lang="en-IN" sz="1300" i="1" dirty="0"/>
          </a:p>
        </p:txBody>
      </p:sp>
    </p:spTree>
    <p:extLst>
      <p:ext uri="{BB962C8B-B14F-4D97-AF65-F5344CB8AC3E}">
        <p14:creationId xmlns:p14="http://schemas.microsoft.com/office/powerpoint/2010/main" val="2559312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FD428-54F3-2FF6-BA89-3E4E5899C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69BC5-0B1C-F0DF-0DE5-64366113FF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>
                <a:latin typeface="Arial Black" panose="020B0A04020102020204" pitchFamily="34" charset="0"/>
              </a:rPr>
              <a:t>Thank you</a:t>
            </a:r>
            <a:endParaRPr lang="en-IN" b="1" dirty="0">
              <a:latin typeface="Arial Black" panose="020B0A0402010202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91553A6D-7DCD-4FBB-8818-BD741A1218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62639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4DC3AA-6CF6-FDC3-A0FC-66CCB1F19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B8AD6A4-B50E-07C8-C4A2-14A5F90AA10D}"/>
              </a:ext>
            </a:extLst>
          </p:cNvPr>
          <p:cNvSpPr txBox="1"/>
          <p:nvPr/>
        </p:nvSpPr>
        <p:spPr>
          <a:xfrm>
            <a:off x="298314" y="2704289"/>
            <a:ext cx="11595371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Primary text: </a:t>
            </a:r>
          </a:p>
          <a:p>
            <a:r>
              <a:rPr lang="en-US" sz="1200" dirty="0"/>
              <a:t>Welcome defined completely by your choices</a:t>
            </a:r>
          </a:p>
          <a:p>
            <a:endParaRPr lang="en-GB" sz="1000" dirty="0"/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Your welcome, your choice-select a ₹60,000 welcome gift from Taj, Luxe, or The Postcard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Unwind before takeoffs with access to 25+ Centurion® lounges globally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Accumulate 10X points by shopping brands like Air India,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Bvlgari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, Tata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CLiQ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Luxury, Zoya, and more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Amplify your returns with unlimited 3X rewards on overseas spends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Savour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fine dining with savings of up to ₹10,000 monthly with District by Zomato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Get 8 elite tier memberships like Taj Epicure, Marriott Bonvoy, ALL Accor and more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And much more.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*T&amp;Cs apply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Description: Apply now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CA37F59-395B-A0A7-1AE7-CCFF30B6B6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593D3F-EE15-3692-6904-D32C7A286F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A2C277-1FCE-A592-06DC-093A367A6A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AF17ADD-218C-6AEE-826A-E083F36BDCDF}"/>
              </a:ext>
            </a:extLst>
          </p:cNvPr>
          <p:cNvSpPr txBox="1"/>
          <p:nvPr/>
        </p:nvSpPr>
        <p:spPr>
          <a:xfrm>
            <a:off x="546612" y="6336792"/>
            <a:ext cx="1133347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300" i="1" dirty="0"/>
              <a:t>Video link: </a:t>
            </a:r>
            <a:r>
              <a:rPr lang="en-IN" sz="1300" i="1" dirty="0">
                <a:hlinkClick r:id="rId6"/>
              </a:rPr>
              <a:t>https://www.istockphoto.com/video/aerial-view-of-woman-kayaking-on-glass-bottom-boat-in-ocean-gm1401176230-454474786</a:t>
            </a:r>
            <a:endParaRPr lang="en-IN" sz="1300" i="1" dirty="0"/>
          </a:p>
          <a:p>
            <a:endParaRPr lang="en-IN" sz="1300" i="1" dirty="0"/>
          </a:p>
          <a:p>
            <a:endParaRPr lang="en-IN" sz="1300" i="1" dirty="0"/>
          </a:p>
          <a:p>
            <a:endParaRPr lang="en-IN" sz="1300" i="1" dirty="0"/>
          </a:p>
          <a:p>
            <a:endParaRPr lang="en-IN" sz="1300" i="1" dirty="0"/>
          </a:p>
          <a:p>
            <a:endParaRPr lang="en-IN" sz="1300" b="1" i="1" dirty="0"/>
          </a:p>
        </p:txBody>
      </p:sp>
    </p:spTree>
    <p:extLst>
      <p:ext uri="{BB962C8B-B14F-4D97-AF65-F5344CB8AC3E}">
        <p14:creationId xmlns:p14="http://schemas.microsoft.com/office/powerpoint/2010/main" val="3444199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2C8B0-059A-1C96-D7A0-90FA89C61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C89C6B-E065-8F28-F94F-4CC1F4A6D2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63258EF-3719-E8DF-3805-37C34156BF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C5DDCB0-135A-AAD5-310B-FBFD73E1AA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769553-63A5-1245-67C3-BF1B4907CC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60C23AC-CDAB-B323-47D0-A4996CB21A98}"/>
              </a:ext>
            </a:extLst>
          </p:cNvPr>
          <p:cNvSpPr txBox="1"/>
          <p:nvPr/>
        </p:nvSpPr>
        <p:spPr>
          <a:xfrm>
            <a:off x="298314" y="2704289"/>
            <a:ext cx="11595371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Primary text: </a:t>
            </a:r>
          </a:p>
          <a:p>
            <a:r>
              <a:rPr lang="en-US" sz="1200" dirty="0"/>
              <a:t>Stays feel a bit more accommodating</a:t>
            </a:r>
          </a:p>
          <a:p>
            <a:endParaRPr lang="en-GB" sz="1000" dirty="0"/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Distinguish your stays at properties like Four Seasons, Mandarin Oriental, The Ritz-Carlton and more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Unwind before takeoffs with access to 25+ Centurion® lounges globally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Accumulate 10X points by shopping brands like Air India,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Bvlgari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, Tata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CLiQ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Luxury, Zoya, and more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Amplify your returns with unlimited 3X rewards on overseas spends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Savour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fine dining with savings of up to ₹10,000 monthly with District by Zomato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Get 8 elite tier memberships like Taj Epicure, Marriott Bonvoy, ALL Accor and more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And much more.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*T&amp;Cs apply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Description: Apply now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EF050B-FD36-4392-2FDD-51B3E6B34D37}"/>
              </a:ext>
            </a:extLst>
          </p:cNvPr>
          <p:cNvSpPr txBox="1"/>
          <p:nvPr/>
        </p:nvSpPr>
        <p:spPr>
          <a:xfrm>
            <a:off x="489945" y="6336792"/>
            <a:ext cx="1144680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300" i="1" dirty="0"/>
              <a:t>Video link: </a:t>
            </a:r>
            <a:r>
              <a:rPr lang="en-IN" sz="1300" i="1" dirty="0">
                <a:hlinkClick r:id="rId6"/>
              </a:rPr>
              <a:t>https://www.istockphoto.com/video/modern-minimalist-bedroom-design-with-white-bathtub-near-panoramic-window-luxury-gm2252564606-666013671</a:t>
            </a:r>
            <a:endParaRPr lang="en-IN" sz="1300" i="1" dirty="0"/>
          </a:p>
          <a:p>
            <a:endParaRPr lang="en-IN" sz="1300" i="1" dirty="0"/>
          </a:p>
          <a:p>
            <a:endParaRPr lang="en-IN" sz="1300" i="1" dirty="0"/>
          </a:p>
          <a:p>
            <a:endParaRPr lang="en-IN" sz="1300" i="1" dirty="0"/>
          </a:p>
          <a:p>
            <a:endParaRPr lang="en-IN" sz="1300" b="1" i="1" dirty="0"/>
          </a:p>
        </p:txBody>
      </p:sp>
    </p:spTree>
    <p:extLst>
      <p:ext uri="{BB962C8B-B14F-4D97-AF65-F5344CB8AC3E}">
        <p14:creationId xmlns:p14="http://schemas.microsoft.com/office/powerpoint/2010/main" val="3552030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75F1C4-A969-C4B1-4AC3-17473BC14E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99D067-E2D8-57EF-FFE0-EEBA269E6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2254" y="2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78A9BB1-EB28-8523-266D-88772167FC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4004" y="2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111A74E-E66B-5193-E24B-DA77348953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5754" y="1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93F016-175C-2F39-E388-DD3AF1058C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77504" y="0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0FBC5F-7D2B-5FCC-C8E5-B483F645B48F}"/>
              </a:ext>
            </a:extLst>
          </p:cNvPr>
          <p:cNvSpPr txBox="1"/>
          <p:nvPr/>
        </p:nvSpPr>
        <p:spPr>
          <a:xfrm>
            <a:off x="270883" y="2322479"/>
            <a:ext cx="111865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Primary text: </a:t>
            </a:r>
          </a:p>
          <a:p>
            <a:r>
              <a:rPr lang="en-US" sz="1000" dirty="0"/>
              <a:t>Play a round, wherever you travel next</a:t>
            </a:r>
          </a:p>
          <a:p>
            <a:endParaRPr lang="en-GB" sz="1000" dirty="0"/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Tee off at elite courses.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Domestic highlights: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- Jaypee Greens Golf &amp; Spa Resort, Delhi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- DLF Golf and Country Club, Gurugram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- ITC Classic Golf Resort, Delhi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- Prestige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Golfshire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Club, Bengaluru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- Prestige Augusta Club, Bengaluru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- Willingdon Sports Club, Mumbai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International highlights: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- Bali National Golf Club &amp; Ria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Bantan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, Indonesia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- Marina Bay Golf Course, Singapore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- Emirates Faldo Golf Course and Jumeriah Golf, Dubai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Oitavos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Dunes, Portugal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Unwind before takeoffs with access to 25+ Centurion® lounges globally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Accumulate 10X points by shopping brands like Air India,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Bvlgari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, Tata </a:t>
            </a: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CLiQ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Luxury, Zoya, and more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Amplify your returns with unlimited 3X rewards on overseas spends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Savour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fine dining with savings of up to ₹10,000 monthly with District by Zomato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Get 8 elite tier memberships like Taj Epicure, Marriott Bonvoy, ALL Accor and more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And much more.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*T&amp;Cs apply</a:t>
            </a:r>
            <a:b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kumimoji="0" lang="en-US" sz="10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Description: Apply now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569B11-C272-2BD6-537E-D54DBCB05BDF}"/>
              </a:ext>
            </a:extLst>
          </p:cNvPr>
          <p:cNvSpPr txBox="1"/>
          <p:nvPr/>
        </p:nvSpPr>
        <p:spPr>
          <a:xfrm>
            <a:off x="3747876" y="6228842"/>
            <a:ext cx="866701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300" i="1" dirty="0"/>
              <a:t>Video link: </a:t>
            </a:r>
            <a:r>
              <a:rPr lang="en-IN" sz="1300" i="1" dirty="0">
                <a:hlinkClick r:id="rId6"/>
              </a:rPr>
              <a:t>https://www.istockphoto.com/video/mid-adult-golfer-focused-on-putting-under-blue-sky-gm2247647258-661534348</a:t>
            </a:r>
            <a:endParaRPr lang="en-IN" sz="1300" i="1" dirty="0"/>
          </a:p>
          <a:p>
            <a:endParaRPr lang="en-IN" sz="1300" i="1" dirty="0"/>
          </a:p>
          <a:p>
            <a:endParaRPr lang="en-IN" sz="1300" i="1" dirty="0"/>
          </a:p>
          <a:p>
            <a:endParaRPr lang="en-IN" sz="1300" b="1" i="1" dirty="0"/>
          </a:p>
        </p:txBody>
      </p:sp>
    </p:spTree>
    <p:extLst>
      <p:ext uri="{BB962C8B-B14F-4D97-AF65-F5344CB8AC3E}">
        <p14:creationId xmlns:p14="http://schemas.microsoft.com/office/powerpoint/2010/main" val="1746261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6D704-0FD5-3DB8-0A6C-E7F3D5F1BD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2049B8-ED1C-2D9B-AC7F-9D08CD3F7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5C8D6F6-EEB8-D4DC-0F6E-084CCE7C15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D583A0D-027D-55A0-1B85-4F30C7578C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C24EE5-6B03-8795-83E2-81FA8E6CF9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E4DE035-F7F6-CB50-3DA1-3789BF510C6D}"/>
              </a:ext>
            </a:extLst>
          </p:cNvPr>
          <p:cNvSpPr txBox="1"/>
          <p:nvPr/>
        </p:nvSpPr>
        <p:spPr>
          <a:xfrm>
            <a:off x="298314" y="2704289"/>
            <a:ext cx="1159537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Primary text: </a:t>
            </a:r>
          </a:p>
          <a:p>
            <a:r>
              <a:rPr lang="en-US" sz="1200" dirty="0"/>
              <a:t>Value accumulates naturally around your personal choices.</a:t>
            </a:r>
          </a:p>
          <a:p>
            <a:pPr lvl="0">
              <a:buClr>
                <a:srgbClr val="000000"/>
              </a:buClr>
              <a:buSzPts val="1600"/>
              <a:defRPr/>
            </a:pPr>
            <a:endParaRPr lang="en-US" sz="1200" kern="0" dirty="0">
              <a:solidFill>
                <a:srgbClr val="000000"/>
              </a:solidFill>
              <a:ea typeface="Calibri"/>
              <a:cs typeface="Calibri"/>
              <a:sym typeface="Calibri"/>
            </a:endParaRPr>
          </a:p>
          <a:p>
            <a:pPr marL="285750" lvl="0" indent="-285750">
              <a:buClr>
                <a:srgbClr val="000000"/>
              </a:buClr>
              <a:buSzPts val="1600"/>
              <a:buFont typeface="Arial"/>
              <a:buChar char="•"/>
              <a:defRPr/>
            </a:pPr>
            <a:r>
              <a:rPr lang="en-US" sz="1200" kern="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Accumulate 10X points by shopping brands like Air India, </a:t>
            </a:r>
            <a:r>
              <a:rPr lang="en-US" sz="1200" kern="0" dirty="0" err="1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Bvlgari</a:t>
            </a:r>
            <a:r>
              <a:rPr lang="en-US" sz="1200" kern="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, Tata </a:t>
            </a:r>
            <a:r>
              <a:rPr lang="en-US" sz="1200" kern="0" dirty="0" err="1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CLiQ</a:t>
            </a:r>
            <a:r>
              <a:rPr lang="en-US" sz="1200" kern="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 Luxury, Zoya, and more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Choose a welcome gift of ₹60,000 that suits you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Unwind before takeoffs with access to 25+ Centurion® lounges globally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Amplify your returns with unlimited 3X rewards on overseas spends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Savour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fine dining with savings of up to ₹10,000 monthly with District by Zomato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Get 8 elite tier memberships like Taj Epicure, Marriott Bonvoy, ALL Accor and more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And much more.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*T&amp;Cs apply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Description: Apply now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609320-5DAD-FE86-FDAA-35DDEE8884ED}"/>
              </a:ext>
            </a:extLst>
          </p:cNvPr>
          <p:cNvSpPr txBox="1"/>
          <p:nvPr/>
        </p:nvSpPr>
        <p:spPr>
          <a:xfrm>
            <a:off x="489945" y="6336792"/>
            <a:ext cx="114468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300" i="1" dirty="0"/>
              <a:t>Video link: </a:t>
            </a:r>
            <a:r>
              <a:rPr lang="en-IN" sz="1300" i="1" dirty="0">
                <a:hlinkClick r:id="rId6"/>
              </a:rPr>
              <a:t>https://www.istockphoto.com/video/close-up-woman-walking-with-sopping-bag-slow-motion-gm1303140646-394676622</a:t>
            </a:r>
            <a:endParaRPr lang="en-IN" sz="1300" i="1" dirty="0"/>
          </a:p>
          <a:p>
            <a:endParaRPr lang="en-IN" sz="1300" i="1" dirty="0"/>
          </a:p>
          <a:p>
            <a:endParaRPr lang="en-IN" sz="1300" i="1" dirty="0"/>
          </a:p>
          <a:p>
            <a:endParaRPr lang="en-IN" sz="1300" b="1" i="1" dirty="0"/>
          </a:p>
        </p:txBody>
      </p:sp>
    </p:spTree>
    <p:extLst>
      <p:ext uri="{BB962C8B-B14F-4D97-AF65-F5344CB8AC3E}">
        <p14:creationId xmlns:p14="http://schemas.microsoft.com/office/powerpoint/2010/main" val="3533481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A9CF9-2F47-5B84-8F0D-32E9DF5937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0D2C048-A1E0-79D4-A085-6092FC1DA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EA95725-2850-77E4-4C72-5D3C73DE1C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5E334F-F3CE-B434-8298-8190C2582A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24E082B-615C-3955-6D09-C44FFA0104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46BFC2-5CAB-EF1F-A6AE-102C35F36662}"/>
              </a:ext>
            </a:extLst>
          </p:cNvPr>
          <p:cNvSpPr txBox="1"/>
          <p:nvPr/>
        </p:nvSpPr>
        <p:spPr>
          <a:xfrm>
            <a:off x="298314" y="2704289"/>
            <a:ext cx="11595371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Primary text: </a:t>
            </a:r>
          </a:p>
          <a:p>
            <a:r>
              <a:rPr lang="en-US" sz="1200" dirty="0"/>
              <a:t>Shop your desires, your rewards will follow you</a:t>
            </a:r>
          </a:p>
          <a:p>
            <a:endParaRPr lang="en-GB" sz="1000" dirty="0"/>
          </a:p>
          <a:p>
            <a:pPr marL="285750" indent="-285750">
              <a:buClr>
                <a:srgbClr val="000000"/>
              </a:buClr>
              <a:buSzPts val="1600"/>
              <a:buFont typeface="Arial"/>
              <a:buChar char="•"/>
              <a:defRPr/>
            </a:pPr>
            <a:r>
              <a:rPr lang="en-US" sz="1200" kern="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Amplify your returns with unlimited 3X rewards on overseas spends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Choose a welcome gift that suits you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Unwind before takeoffs with access to 25+ Centurion® lounges globally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Accumulate 10X points by shopping brands like Air India,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Bvlgari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, Tata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CLiQ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Luxury, Zoya, and more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Savour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fine dining with savings of up to ₹10,000 monthly with District by Zomato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Get 8 elite tier memberships like Taj Epicure, Marriott Bonvoy, ALL Accor and more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And much more.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*T&amp;Cs apply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Description: Apply now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922D1C-8244-2B00-F952-D99B91232341}"/>
              </a:ext>
            </a:extLst>
          </p:cNvPr>
          <p:cNvSpPr txBox="1"/>
          <p:nvPr/>
        </p:nvSpPr>
        <p:spPr>
          <a:xfrm>
            <a:off x="374904" y="6336792"/>
            <a:ext cx="1167688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300" i="1" dirty="0"/>
              <a:t>Video link: </a:t>
            </a:r>
            <a:r>
              <a:rPr lang="en-IN" sz="1300" i="1" dirty="0">
                <a:hlinkClick r:id="rId6"/>
              </a:rPr>
              <a:t>https://www.istockphoto.com/video/female-traveler-with-backpack-looking-to-the-air-baloons-sporty-girl-and-a-lot-of-gm1189114935-336569842</a:t>
            </a:r>
            <a:endParaRPr lang="en-IN" sz="1300" i="1" dirty="0"/>
          </a:p>
          <a:p>
            <a:endParaRPr lang="en-IN" sz="1300" i="1" dirty="0"/>
          </a:p>
          <a:p>
            <a:endParaRPr lang="en-IN" sz="1300" b="1" i="1" dirty="0"/>
          </a:p>
        </p:txBody>
      </p:sp>
    </p:spTree>
    <p:extLst>
      <p:ext uri="{BB962C8B-B14F-4D97-AF65-F5344CB8AC3E}">
        <p14:creationId xmlns:p14="http://schemas.microsoft.com/office/powerpoint/2010/main" val="577617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D79FA-6561-3282-164F-8FA269FB81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057BF2E-5144-DA37-C1F1-69698BE5C2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AAB4E54-5260-70E4-130E-1417A2BD27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680A1A2-5265-E3DA-E72F-E3A21AD1D3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8DF1B8-FEAB-BA80-AE88-3B5CA8B999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D392EDF-3A78-D632-FE41-CA661FA7E43F}"/>
              </a:ext>
            </a:extLst>
          </p:cNvPr>
          <p:cNvSpPr txBox="1"/>
          <p:nvPr/>
        </p:nvSpPr>
        <p:spPr>
          <a:xfrm>
            <a:off x="298314" y="2704289"/>
            <a:ext cx="11595371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Primary text: </a:t>
            </a:r>
          </a:p>
          <a:p>
            <a:r>
              <a:rPr lang="en-US" sz="1200" dirty="0"/>
              <a:t>Because your palate should dictate your dining.</a:t>
            </a:r>
          </a:p>
          <a:p>
            <a:endParaRPr lang="en-GB" sz="1000" dirty="0"/>
          </a:p>
          <a:p>
            <a:pPr marL="285750" indent="-285750">
              <a:buClr>
                <a:srgbClr val="000000"/>
              </a:buClr>
              <a:buSzPts val="1600"/>
              <a:buFont typeface="Arial"/>
              <a:buChar char="•"/>
              <a:defRPr/>
            </a:pPr>
            <a:r>
              <a:rPr lang="en-US" sz="1200" kern="0" dirty="0" err="1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Savour</a:t>
            </a:r>
            <a:r>
              <a:rPr lang="en-US" sz="1200" kern="0" dirty="0">
                <a:solidFill>
                  <a:srgbClr val="000000"/>
                </a:solidFill>
                <a:ea typeface="Calibri"/>
                <a:cs typeface="Calibri"/>
                <a:sym typeface="Calibri"/>
              </a:rPr>
              <a:t> fine dining with savings of up to ₹10,000 monthly with District by Zomato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Choose a welcome gift that suits you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Unwind before takeoffs with access to 25+ Centurion® lounges globally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Accumulate 10X points by shopping brands like Air India,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Bvlgari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, Tata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CLiQ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Luxury, Zoya, and more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Amplify your returns with unlimited 3X rewards on overseas spends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Get 8 elite tier memberships like Taj Epicure, Marriott Bonvoy, ALL Accor and more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And much more.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*T&amp;Cs apply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Description: Apply now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850F55-C0BC-974B-405D-32BCA760490A}"/>
              </a:ext>
            </a:extLst>
          </p:cNvPr>
          <p:cNvSpPr txBox="1"/>
          <p:nvPr/>
        </p:nvSpPr>
        <p:spPr>
          <a:xfrm>
            <a:off x="374904" y="6336792"/>
            <a:ext cx="116768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300" i="1" dirty="0"/>
              <a:t>Video link: </a:t>
            </a:r>
            <a:r>
              <a:rPr lang="en-IN" sz="1300" i="1" dirty="0">
                <a:hlinkClick r:id="rId6"/>
              </a:rPr>
              <a:t>https://www.istockphoto.com/video/chef-using-co2-to-decorate-the-dish-gm2187116004-605724228</a:t>
            </a:r>
            <a:endParaRPr lang="en-IN" sz="1300" i="1" dirty="0"/>
          </a:p>
          <a:p>
            <a:endParaRPr lang="en-IN" sz="1300" b="1" i="1" dirty="0"/>
          </a:p>
        </p:txBody>
      </p:sp>
    </p:spTree>
    <p:extLst>
      <p:ext uri="{BB962C8B-B14F-4D97-AF65-F5344CB8AC3E}">
        <p14:creationId xmlns:p14="http://schemas.microsoft.com/office/powerpoint/2010/main" val="617203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4D250-CEC6-0A14-1380-AC28251A6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8D1A1F-CA66-51ED-8A56-8F992C12DC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AF90B49-5D2A-89A1-2149-690B57CBDE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1BEE53-3F9C-976C-725C-8D3D790677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BC061A-5165-712F-D564-010E0A7F87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D6FBA3-8453-E974-9D29-E140CD3962B6}"/>
              </a:ext>
            </a:extLst>
          </p:cNvPr>
          <p:cNvSpPr txBox="1"/>
          <p:nvPr/>
        </p:nvSpPr>
        <p:spPr>
          <a:xfrm>
            <a:off x="298314" y="2704289"/>
            <a:ext cx="11595371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Primary text: </a:t>
            </a:r>
          </a:p>
          <a:p>
            <a:r>
              <a:rPr lang="en-US" sz="1200" dirty="0"/>
              <a:t>Step off into comfort and care every time you travel.</a:t>
            </a:r>
          </a:p>
          <a:p>
            <a:endParaRPr lang="en-GB" sz="1000" dirty="0"/>
          </a:p>
          <a:p>
            <a:pPr marL="285750" indent="-285750"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Enjoy meet &amp; greet at 17 airports across India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Unwind before takeoffs with access to 25+ Centurion® lounges globally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Accumulate 10X points by shopping brands like Air India,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Bvlgari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, Tata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CLiQ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Luxury, Zoya, and more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Amplify your returns with unlimited 3X rewards on overseas spends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Savour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fine dining with savings of up to ₹10,000 monthly with District by Zomato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Get 8 elite tier memberships like Taj Epicure, Marriott Bonvoy, ALL Accor and more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And much more.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*T&amp;Cs apply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Description: Apply now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4009C1-7AB2-F823-3C1F-41A1B985A10D}"/>
              </a:ext>
            </a:extLst>
          </p:cNvPr>
          <p:cNvSpPr txBox="1"/>
          <p:nvPr/>
        </p:nvSpPr>
        <p:spPr>
          <a:xfrm>
            <a:off x="374904" y="6336792"/>
            <a:ext cx="116768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300" i="1" dirty="0"/>
              <a:t>Video link: </a:t>
            </a:r>
            <a:r>
              <a:rPr lang="en-IN" sz="1400" i="1" dirty="0">
                <a:hlinkClick r:id="rId6"/>
              </a:rPr>
              <a:t>https://www.istockphoto.com/video/travel-suitcase-and-business-people-shaking-hands-in-an-airport-for-a-friendly-gm1591677867-529474662</a:t>
            </a:r>
            <a:endParaRPr lang="en-IN" sz="1400" i="1" dirty="0"/>
          </a:p>
          <a:p>
            <a:endParaRPr lang="en-IN" sz="1300" b="1" i="1" dirty="0"/>
          </a:p>
        </p:txBody>
      </p:sp>
    </p:spTree>
    <p:extLst>
      <p:ext uri="{BB962C8B-B14F-4D97-AF65-F5344CB8AC3E}">
        <p14:creationId xmlns:p14="http://schemas.microsoft.com/office/powerpoint/2010/main" val="3385727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F3BD2E-8318-2AC2-2ED8-01B557C82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560258-EC6F-0A5D-00AC-257EA7EE5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4A9BA2D-61D8-774E-968E-7045E1737C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51F844-4A39-30D2-E46C-887F42107D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BF4F43-5EB4-16E0-64FC-AA12136C9B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9F7B35-F0C1-7D35-B8B1-70050FA5D0E9}"/>
              </a:ext>
            </a:extLst>
          </p:cNvPr>
          <p:cNvSpPr txBox="1"/>
          <p:nvPr/>
        </p:nvSpPr>
        <p:spPr>
          <a:xfrm>
            <a:off x="298314" y="2704289"/>
            <a:ext cx="11595371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Primary text: </a:t>
            </a:r>
          </a:p>
          <a:p>
            <a:r>
              <a:rPr lang="en-US" sz="1200" dirty="0"/>
              <a:t>Escapes come with more value</a:t>
            </a:r>
          </a:p>
          <a:p>
            <a:pPr marL="285750" indent="-285750">
              <a:buClr>
                <a:schemeClr val="dk1"/>
              </a:buClr>
              <a:buSzPts val="1600"/>
              <a:buFont typeface="Arial"/>
              <a:buChar char="•"/>
            </a:pPr>
            <a:endParaRPr lang="en-US" sz="10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  <a:p>
            <a:pPr marL="285750" indent="-285750"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0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Enjoy ₹15,000 Yatra voucher when you make a single ₹1,00,000 booking through the Platinum Travel and Lifestyle Concierge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Unwind before takeoffs with access to 25+ Centurion® lounges globally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Accumulate 10X points by shopping brands like Air India,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Bvlgari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, Tata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CLiQ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Luxury, Zoya, and more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Amplify your returns with unlimited 3X rewards on overseas spends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Savour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fine dining with savings of up to ₹10,000 monthly with District by Zomato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Get 8 elite tier memberships like Taj Epicure, Marriott Bonvoy, ALL Accor and more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And much more.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*T&amp;Cs apply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kumimoji="0" lang="en-US" sz="1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b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Description: Apply now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0AAFFA-56DE-4208-B651-6B97569BDF82}"/>
              </a:ext>
            </a:extLst>
          </p:cNvPr>
          <p:cNvSpPr txBox="1"/>
          <p:nvPr/>
        </p:nvSpPr>
        <p:spPr>
          <a:xfrm>
            <a:off x="374904" y="6336792"/>
            <a:ext cx="116768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300" i="1" dirty="0"/>
              <a:t>Video link: </a:t>
            </a:r>
            <a:r>
              <a:rPr lang="en-IN" sz="1300" i="1" dirty="0">
                <a:hlinkClick r:id="rId6"/>
              </a:rPr>
              <a:t>https://www.istockphoto.com/video/woman-looking-at-scenic-view-of-polignano-a-mare-in-italy-gm2205946646-623301061</a:t>
            </a:r>
            <a:endParaRPr lang="en-IN" sz="1300" i="1" dirty="0"/>
          </a:p>
          <a:p>
            <a:endParaRPr lang="en-IN" sz="1300" i="1" dirty="0"/>
          </a:p>
        </p:txBody>
      </p:sp>
    </p:spTree>
    <p:extLst>
      <p:ext uri="{BB962C8B-B14F-4D97-AF65-F5344CB8AC3E}">
        <p14:creationId xmlns:p14="http://schemas.microsoft.com/office/powerpoint/2010/main" val="802272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8158f467-f592-4f68-b205-41e7c092277d}" enabled="1" method="Standard" siteId="{66295b3b-c4fd-41af-a077-c0ec2a40e3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1424</TotalTime>
  <Words>1507</Words>
  <Application>Microsoft Office PowerPoint</Application>
  <PresentationFormat>Widescreen</PresentationFormat>
  <Paragraphs>163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Office Theme</vt:lpstr>
      <vt:lpstr>Meta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Meta</dc:title>
  <dc:creator>Bhagyashree</dc:creator>
  <cp:lastModifiedBy>Bhagyashree Shah</cp:lastModifiedBy>
  <cp:revision>126</cp:revision>
  <dcterms:created xsi:type="dcterms:W3CDTF">2026-06-09T14:15:42Z</dcterms:created>
  <dcterms:modified xsi:type="dcterms:W3CDTF">2026-06-17T12:01:19Z</dcterms:modified>
</cp:coreProperties>
</file>