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71" r:id="rId7"/>
    <p:sldId id="272" r:id="rId8"/>
    <p:sldId id="273" r:id="rId9"/>
    <p:sldId id="264" r:id="rId10"/>
    <p:sldId id="265" r:id="rId11"/>
    <p:sldId id="266" r:id="rId12"/>
    <p:sldId id="274" r:id="rId13"/>
    <p:sldId id="275" r:id="rId14"/>
    <p:sldId id="269" r:id="rId15"/>
    <p:sldId id="276" r:id="rId16"/>
    <p:sldId id="278" r:id="rId17"/>
    <p:sldId id="277" r:id="rId18"/>
    <p:sldId id="270" r:id="rId19"/>
  </p:sldIdLst>
  <p:sldSz cx="18288000" cy="10287000"/>
  <p:notesSz cx="6858000" cy="9144000"/>
  <p:embeddedFontLst>
    <p:embeddedFont>
      <p:font typeface="BentonSans" panose="020B0604020202020204" charset="0"/>
      <p:regular r:id="rId20"/>
    </p:embeddedFont>
    <p:embeddedFont>
      <p:font typeface="BentonSans Bold" panose="020B0604020202020204" charset="0"/>
      <p:regular r:id="rId21"/>
    </p:embeddedFont>
    <p:embeddedFont>
      <p:font typeface="BentonSans Light" panose="020B0604020202020204" charset="0"/>
      <p:regular r:id="rId22"/>
    </p:embeddedFont>
    <p:embeddedFont>
      <p:font typeface="Open Sauce" panose="020B0604020202020204" charset="0"/>
      <p:regular r:id="rId23"/>
    </p:embeddedFont>
    <p:embeddedFont>
      <p:font typeface="Open Sauce Bold Italics" panose="020B0604020202020204" charset="0"/>
      <p:regular r:id="rId2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53" d="100"/>
          <a:sy n="53" d="100"/>
        </p:scale>
        <p:origin x="802" y="5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2.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6/18/2026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6/18/2026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6/18/2026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6/18/2026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6/18/2026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6/18/2026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6/18/2026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6/18/2026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6/18/2026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6.jpeg"/><Relationship Id="rId2" Type="http://schemas.openxmlformats.org/officeDocument/2006/relationships/image" Target="../media/image1.sv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sv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sv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sv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sv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sv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sv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9.jpe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9.jpe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sv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0E0E0"/>
        </a:solidFill>
        <a:effectLst/>
      </p:bgPr>
    </p:bg>
    <p:spTree>
      <p:nvGrpSpPr>
        <p:cNvPr id="1" name=""/>
        <p:cNvGrpSpPr/>
        <p:nvPr/>
      </p:nvGrpSpPr>
      <p:grpSpPr>
        <a:xfrm>
          <a:off x="0" y="0"/>
          <a:ext cx="0" cy="0"/>
          <a:chOff x="0" y="0"/>
          <a:chExt cx="0" cy="0"/>
        </a:xfrm>
      </p:grpSpPr>
      <p:sp>
        <p:nvSpPr>
          <p:cNvPr id="2" name="Freeform 2"/>
          <p:cNvSpPr/>
          <p:nvPr/>
        </p:nvSpPr>
        <p:spPr>
          <a:xfrm flipH="1" flipV="1">
            <a:off x="14190" y="0"/>
            <a:ext cx="4550877" cy="4385390"/>
          </a:xfrm>
          <a:custGeom>
            <a:avLst/>
            <a:gdLst/>
            <a:ahLst/>
            <a:cxnLst/>
            <a:rect l="l" t="t" r="r" b="b"/>
            <a:pathLst>
              <a:path w="4550877" h="4385390">
                <a:moveTo>
                  <a:pt x="4550877" y="4385390"/>
                </a:moveTo>
                <a:lnTo>
                  <a:pt x="0" y="4385390"/>
                </a:lnTo>
                <a:lnTo>
                  <a:pt x="0" y="0"/>
                </a:lnTo>
                <a:lnTo>
                  <a:pt x="4550877" y="0"/>
                </a:lnTo>
                <a:lnTo>
                  <a:pt x="4550877" y="4385390"/>
                </a:lnTo>
                <a:close/>
              </a:path>
            </a:pathLst>
          </a:custGeom>
          <a:blipFill>
            <a:blip>
              <a:alphaModFix amt="19999"/>
              <a:extLst>
                <a:ext uri="{96DAC541-7B7A-43D3-8B79-37D633B846F1}">
                  <asvg:svgBlip xmlns:asvg="http://schemas.microsoft.com/office/drawing/2016/SVG/main" r:embed="rId2"/>
                </a:ext>
              </a:extLst>
            </a:blip>
            <a:stretch>
              <a:fillRect/>
            </a:stretch>
          </a:blipFill>
          <a:ln cap="sq">
            <a:noFill/>
            <a:prstDash val="solid"/>
            <a:miter/>
          </a:ln>
        </p:spPr>
      </p:sp>
      <p:grpSp>
        <p:nvGrpSpPr>
          <p:cNvPr id="3" name="Group 3"/>
          <p:cNvGrpSpPr/>
          <p:nvPr/>
        </p:nvGrpSpPr>
        <p:grpSpPr>
          <a:xfrm>
            <a:off x="643129" y="353461"/>
            <a:ext cx="628170" cy="628170"/>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ln w="19050" cap="sq">
              <a:solidFill>
                <a:srgbClr val="636363"/>
              </a:solidFill>
              <a:prstDash val="solid"/>
              <a:miter/>
            </a:ln>
          </p:spPr>
        </p:sp>
        <p:sp>
          <p:nvSpPr>
            <p:cNvPr id="5" name="TextBox 5"/>
            <p:cNvSpPr txBox="1"/>
            <p:nvPr/>
          </p:nvSpPr>
          <p:spPr>
            <a:xfrm>
              <a:off x="76200" y="38100"/>
              <a:ext cx="660400" cy="698500"/>
            </a:xfrm>
            <a:prstGeom prst="rect">
              <a:avLst/>
            </a:prstGeom>
          </p:spPr>
          <p:txBody>
            <a:bodyPr lIns="50800" tIns="50800" rIns="50800" bIns="50800" rtlCol="0" anchor="ctr"/>
            <a:lstStyle/>
            <a:p>
              <a:pPr algn="ctr">
                <a:lnSpc>
                  <a:spcPts val="2239"/>
                </a:lnSpc>
              </a:pPr>
              <a:endParaRPr/>
            </a:p>
          </p:txBody>
        </p:sp>
      </p:grpSp>
      <p:sp>
        <p:nvSpPr>
          <p:cNvPr id="6" name="Freeform 6"/>
          <p:cNvSpPr/>
          <p:nvPr/>
        </p:nvSpPr>
        <p:spPr>
          <a:xfrm>
            <a:off x="839422" y="549753"/>
            <a:ext cx="235585" cy="235585"/>
          </a:xfrm>
          <a:custGeom>
            <a:avLst/>
            <a:gdLst/>
            <a:ahLst/>
            <a:cxnLst/>
            <a:rect l="l" t="t" r="r" b="b"/>
            <a:pathLst>
              <a:path w="235585" h="235585">
                <a:moveTo>
                  <a:pt x="0" y="0"/>
                </a:moveTo>
                <a:lnTo>
                  <a:pt x="235585" y="0"/>
                </a:lnTo>
                <a:lnTo>
                  <a:pt x="235585" y="235585"/>
                </a:lnTo>
                <a:lnTo>
                  <a:pt x="0" y="235585"/>
                </a:lnTo>
                <a:lnTo>
                  <a:pt x="0" y="0"/>
                </a:lnTo>
                <a:close/>
              </a:path>
            </a:pathLst>
          </a:custGeom>
          <a:blipFill>
            <a:blip>
              <a:extLst>
                <a:ext uri="{96DAC541-7B7A-43D3-8B79-37D633B846F1}">
                  <asvg:svgBlip xmlns:asvg="http://schemas.microsoft.com/office/drawing/2016/SVG/main" r:embed="rId3"/>
                </a:ext>
              </a:extLst>
            </a:blip>
            <a:stretch>
              <a:fillRect/>
            </a:stretch>
          </a:blipFill>
        </p:spPr>
      </p:sp>
      <p:sp>
        <p:nvSpPr>
          <p:cNvPr id="7" name="AutoShape 7"/>
          <p:cNvSpPr/>
          <p:nvPr/>
        </p:nvSpPr>
        <p:spPr>
          <a:xfrm>
            <a:off x="1271299" y="667546"/>
            <a:ext cx="772170" cy="0"/>
          </a:xfrm>
          <a:prstGeom prst="line">
            <a:avLst/>
          </a:prstGeom>
          <a:ln w="19050" cap="flat">
            <a:solidFill>
              <a:srgbClr val="636363"/>
            </a:solidFill>
            <a:prstDash val="solid"/>
            <a:headEnd type="none" w="sm" len="sm"/>
            <a:tailEnd type="triangle" w="lg" len="med"/>
          </a:ln>
        </p:spPr>
      </p:sp>
      <p:sp>
        <p:nvSpPr>
          <p:cNvPr id="8" name="Freeform 8"/>
          <p:cNvSpPr/>
          <p:nvPr/>
        </p:nvSpPr>
        <p:spPr>
          <a:xfrm>
            <a:off x="10601325" y="2600325"/>
            <a:ext cx="7686675" cy="7686675"/>
          </a:xfrm>
          <a:custGeom>
            <a:avLst/>
            <a:gdLst/>
            <a:ahLst/>
            <a:cxnLst/>
            <a:rect l="l" t="t" r="r" b="b"/>
            <a:pathLst>
              <a:path w="7686675" h="7686675">
                <a:moveTo>
                  <a:pt x="0" y="0"/>
                </a:moveTo>
                <a:lnTo>
                  <a:pt x="7686675" y="0"/>
                </a:lnTo>
                <a:lnTo>
                  <a:pt x="7686675" y="7686675"/>
                </a:lnTo>
                <a:lnTo>
                  <a:pt x="0" y="7686675"/>
                </a:lnTo>
                <a:lnTo>
                  <a:pt x="0" y="0"/>
                </a:lnTo>
                <a:close/>
              </a:path>
            </a:pathLst>
          </a:custGeom>
          <a:blipFill>
            <a:blip>
              <a:alphaModFix amt="19999"/>
              <a:extLst>
                <a:ext uri="{96DAC541-7B7A-43D3-8B79-37D633B846F1}">
                  <asvg:svgBlip xmlns:asvg="http://schemas.microsoft.com/office/drawing/2016/SVG/main" r:embed="rId4"/>
                </a:ext>
              </a:extLst>
            </a:blip>
            <a:stretch>
              <a:fillRect/>
            </a:stretch>
          </a:blipFill>
        </p:spPr>
      </p:sp>
      <p:sp>
        <p:nvSpPr>
          <p:cNvPr id="9" name="Freeform 9"/>
          <p:cNvSpPr/>
          <p:nvPr/>
        </p:nvSpPr>
        <p:spPr>
          <a:xfrm>
            <a:off x="14190" y="0"/>
            <a:ext cx="18273810" cy="10287000"/>
          </a:xfrm>
          <a:custGeom>
            <a:avLst/>
            <a:gdLst/>
            <a:ahLst/>
            <a:cxnLst/>
            <a:rect l="l" t="t" r="r" b="b"/>
            <a:pathLst>
              <a:path w="18273810" h="10287000">
                <a:moveTo>
                  <a:pt x="0" y="0"/>
                </a:moveTo>
                <a:lnTo>
                  <a:pt x="18273810" y="0"/>
                </a:lnTo>
                <a:lnTo>
                  <a:pt x="18273810" y="10287000"/>
                </a:lnTo>
                <a:lnTo>
                  <a:pt x="0" y="10287000"/>
                </a:lnTo>
                <a:lnTo>
                  <a:pt x="0" y="0"/>
                </a:lnTo>
                <a:close/>
              </a:path>
            </a:pathLst>
          </a:custGeom>
          <a:blipFill>
            <a:blip r:embed="rId5"/>
            <a:stretch>
              <a:fillRect l="-203" t="-20230" r="-14938" b="-16299"/>
            </a:stretch>
          </a:blipFill>
        </p:spPr>
      </p:sp>
      <p:sp>
        <p:nvSpPr>
          <p:cNvPr id="10" name="Freeform 10"/>
          <p:cNvSpPr/>
          <p:nvPr/>
        </p:nvSpPr>
        <p:spPr>
          <a:xfrm>
            <a:off x="17259300" y="353461"/>
            <a:ext cx="808922" cy="808922"/>
          </a:xfrm>
          <a:custGeom>
            <a:avLst/>
            <a:gdLst/>
            <a:ahLst/>
            <a:cxnLst/>
            <a:rect l="l" t="t" r="r" b="b"/>
            <a:pathLst>
              <a:path w="808922" h="808922">
                <a:moveTo>
                  <a:pt x="0" y="0"/>
                </a:moveTo>
                <a:lnTo>
                  <a:pt x="808922" y="0"/>
                </a:lnTo>
                <a:lnTo>
                  <a:pt x="808922" y="808922"/>
                </a:lnTo>
                <a:lnTo>
                  <a:pt x="0" y="808922"/>
                </a:lnTo>
                <a:lnTo>
                  <a:pt x="0" y="0"/>
                </a:lnTo>
                <a:close/>
              </a:path>
            </a:pathLst>
          </a:custGeom>
          <a:blipFill>
            <a:blip r:embed="rId6"/>
            <a:stretch>
              <a:fillRect/>
            </a:stretch>
          </a:blipFill>
        </p:spPr>
      </p:sp>
      <p:sp>
        <p:nvSpPr>
          <p:cNvPr id="11" name="Freeform 11"/>
          <p:cNvSpPr/>
          <p:nvPr/>
        </p:nvSpPr>
        <p:spPr>
          <a:xfrm>
            <a:off x="-11041048" y="-7990042"/>
            <a:ext cx="35969644" cy="23650041"/>
          </a:xfrm>
          <a:custGeom>
            <a:avLst/>
            <a:gdLst/>
            <a:ahLst/>
            <a:cxnLst/>
            <a:rect l="l" t="t" r="r" b="b"/>
            <a:pathLst>
              <a:path w="35969644" h="23650041">
                <a:moveTo>
                  <a:pt x="0" y="0"/>
                </a:moveTo>
                <a:lnTo>
                  <a:pt x="35969644" y="0"/>
                </a:lnTo>
                <a:lnTo>
                  <a:pt x="35969644" y="23650041"/>
                </a:lnTo>
                <a:lnTo>
                  <a:pt x="0" y="23650041"/>
                </a:lnTo>
                <a:lnTo>
                  <a:pt x="0" y="0"/>
                </a:lnTo>
                <a:close/>
              </a:path>
            </a:pathLst>
          </a:custGeom>
          <a:blipFill>
            <a:blip r:embed="rId7"/>
            <a:stretch>
              <a:fillRect/>
            </a:stretch>
          </a:blipFill>
        </p:spPr>
      </p:sp>
      <p:sp>
        <p:nvSpPr>
          <p:cNvPr id="12" name="TextBox 12"/>
          <p:cNvSpPr txBox="1"/>
          <p:nvPr/>
        </p:nvSpPr>
        <p:spPr>
          <a:xfrm>
            <a:off x="643129" y="3726607"/>
            <a:ext cx="8342825" cy="1403349"/>
          </a:xfrm>
          <a:prstGeom prst="rect">
            <a:avLst/>
          </a:prstGeom>
        </p:spPr>
        <p:txBody>
          <a:bodyPr lIns="0" tIns="0" rIns="0" bIns="0" rtlCol="0" anchor="t">
            <a:spAutoFit/>
          </a:bodyPr>
          <a:lstStyle/>
          <a:p>
            <a:pPr algn="just">
              <a:lnSpc>
                <a:spcPts val="8899"/>
              </a:lnSpc>
            </a:pPr>
            <a:r>
              <a:rPr lang="en-US" sz="9999" b="1">
                <a:solidFill>
                  <a:srgbClr val="636363"/>
                </a:solidFill>
                <a:latin typeface="BentonSans Bold"/>
                <a:ea typeface="BentonSans Bold"/>
                <a:cs typeface="BentonSans Bold"/>
                <a:sym typeface="BentonSans Bold"/>
              </a:rPr>
              <a:t>CAMPAIGN</a:t>
            </a:r>
          </a:p>
        </p:txBody>
      </p:sp>
      <p:sp>
        <p:nvSpPr>
          <p:cNvPr id="13" name="TextBox 13"/>
          <p:cNvSpPr txBox="1"/>
          <p:nvPr/>
        </p:nvSpPr>
        <p:spPr>
          <a:xfrm>
            <a:off x="643129" y="5124450"/>
            <a:ext cx="5492409" cy="812800"/>
          </a:xfrm>
          <a:prstGeom prst="rect">
            <a:avLst/>
          </a:prstGeom>
        </p:spPr>
        <p:txBody>
          <a:bodyPr lIns="0" tIns="0" rIns="0" bIns="0" rtlCol="0" anchor="t">
            <a:spAutoFit/>
          </a:bodyPr>
          <a:lstStyle/>
          <a:p>
            <a:pPr algn="just">
              <a:lnSpc>
                <a:spcPts val="5600"/>
              </a:lnSpc>
            </a:pPr>
            <a:r>
              <a:rPr lang="en-US" sz="5000" spc="150">
                <a:solidFill>
                  <a:srgbClr val="636363"/>
                </a:solidFill>
                <a:latin typeface="BentonSans Light"/>
                <a:ea typeface="BentonSans Light"/>
                <a:cs typeface="BentonSans Light"/>
                <a:sym typeface="BentonSans Light"/>
              </a:rPr>
              <a:t>PLATINUM CARD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flipV="1">
            <a:off x="14190" y="0"/>
            <a:ext cx="4550877" cy="4385390"/>
          </a:xfrm>
          <a:custGeom>
            <a:avLst/>
            <a:gdLst/>
            <a:ahLst/>
            <a:cxnLst/>
            <a:rect l="l" t="t" r="r" b="b"/>
            <a:pathLst>
              <a:path w="4550877" h="4385390">
                <a:moveTo>
                  <a:pt x="4550877" y="4385390"/>
                </a:moveTo>
                <a:lnTo>
                  <a:pt x="0" y="4385390"/>
                </a:lnTo>
                <a:lnTo>
                  <a:pt x="0" y="0"/>
                </a:lnTo>
                <a:lnTo>
                  <a:pt x="4550877" y="0"/>
                </a:lnTo>
                <a:lnTo>
                  <a:pt x="4550877" y="4385390"/>
                </a:lnTo>
                <a:close/>
              </a:path>
            </a:pathLst>
          </a:custGeom>
          <a:blipFill>
            <a:blip>
              <a:alphaModFix amt="19999"/>
              <a:extLst>
                <a:ext uri="{96DAC541-7B7A-43D3-8B79-37D633B846F1}">
                  <asvg:svgBlip xmlns:asvg="http://schemas.microsoft.com/office/drawing/2016/SVG/main" r:embed="rId2"/>
                </a:ext>
              </a:extLst>
            </a:blip>
            <a:stretch>
              <a:fillRect/>
            </a:stretch>
          </a:blipFill>
          <a:ln cap="sq">
            <a:noFill/>
            <a:prstDash val="solid"/>
            <a:miter/>
          </a:ln>
        </p:spPr>
      </p:sp>
      <p:sp>
        <p:nvSpPr>
          <p:cNvPr id="3" name="Freeform 3"/>
          <p:cNvSpPr/>
          <p:nvPr/>
        </p:nvSpPr>
        <p:spPr>
          <a:xfrm flipV="1">
            <a:off x="13737123" y="0"/>
            <a:ext cx="4550877" cy="4385390"/>
          </a:xfrm>
          <a:custGeom>
            <a:avLst/>
            <a:gdLst/>
            <a:ahLst/>
            <a:cxnLst/>
            <a:rect l="l" t="t" r="r" b="b"/>
            <a:pathLst>
              <a:path w="4550877" h="4385390">
                <a:moveTo>
                  <a:pt x="0" y="4385390"/>
                </a:moveTo>
                <a:lnTo>
                  <a:pt x="4550877" y="4385390"/>
                </a:lnTo>
                <a:lnTo>
                  <a:pt x="4550877" y="0"/>
                </a:lnTo>
                <a:lnTo>
                  <a:pt x="0" y="0"/>
                </a:lnTo>
                <a:lnTo>
                  <a:pt x="0" y="4385390"/>
                </a:lnTo>
                <a:close/>
              </a:path>
            </a:pathLst>
          </a:custGeom>
          <a:blipFill>
            <a:blip>
              <a:alphaModFix amt="19999"/>
              <a:extLst>
                <a:ext uri="{96DAC541-7B7A-43D3-8B79-37D633B846F1}">
                  <asvg:svgBlip xmlns:asvg="http://schemas.microsoft.com/office/drawing/2016/SVG/main" r:embed="rId2"/>
                </a:ext>
              </a:extLst>
            </a:blip>
            <a:stretch>
              <a:fillRect/>
            </a:stretch>
          </a:blipFill>
          <a:ln cap="sq">
            <a:noFill/>
            <a:prstDash val="solid"/>
            <a:miter/>
          </a:ln>
        </p:spPr>
      </p:sp>
      <p:sp>
        <p:nvSpPr>
          <p:cNvPr id="4" name="TextBox 4"/>
          <p:cNvSpPr txBox="1"/>
          <p:nvPr/>
        </p:nvSpPr>
        <p:spPr>
          <a:xfrm>
            <a:off x="1425365" y="4551511"/>
            <a:ext cx="13794928" cy="2841804"/>
          </a:xfrm>
          <a:prstGeom prst="rect">
            <a:avLst/>
          </a:prstGeom>
        </p:spPr>
        <p:txBody>
          <a:bodyPr lIns="0" tIns="0" rIns="0" bIns="0" rtlCol="0" anchor="t">
            <a:spAutoFit/>
          </a:bodyPr>
          <a:lstStyle/>
          <a:p>
            <a:pPr algn="l">
              <a:lnSpc>
                <a:spcPts val="2799"/>
              </a:lnSpc>
            </a:pPr>
            <a:r>
              <a:rPr lang="en-GB" sz="1999" dirty="0">
                <a:solidFill>
                  <a:srgbClr val="232323"/>
                </a:solidFill>
                <a:latin typeface="Open Sauce"/>
                <a:ea typeface="Open Sauce"/>
                <a:cs typeface="Open Sauce"/>
                <a:sym typeface="Open Sauce"/>
              </a:rPr>
              <a:t>What happens when every luxury is already handled?</a:t>
            </a:r>
          </a:p>
          <a:p>
            <a:pPr algn="l">
              <a:lnSpc>
                <a:spcPts val="2799"/>
              </a:lnSpc>
            </a:pPr>
            <a:r>
              <a:rPr lang="en-GB" sz="1999" dirty="0">
                <a:solidFill>
                  <a:srgbClr val="232323"/>
                </a:solidFill>
                <a:latin typeface="Open Sauce"/>
                <a:ea typeface="Open Sauce"/>
                <a:cs typeface="Open Sauce"/>
                <a:sym typeface="Open Sauce"/>
              </a:rPr>
              <a:t>When nothing holds you back.</a:t>
            </a:r>
          </a:p>
          <a:p>
            <a:pPr algn="l">
              <a:lnSpc>
                <a:spcPts val="2799"/>
              </a:lnSpc>
            </a:pPr>
            <a:r>
              <a:rPr lang="en-GB" sz="1999" dirty="0">
                <a:solidFill>
                  <a:srgbClr val="232323"/>
                </a:solidFill>
                <a:latin typeface="Open Sauce"/>
                <a:ea typeface="Open Sauce"/>
                <a:cs typeface="Open Sauce"/>
                <a:sym typeface="Open Sauce"/>
              </a:rPr>
              <a:t>No rules dictate how you like to indulge.</a:t>
            </a:r>
          </a:p>
          <a:p>
            <a:pPr algn="l">
              <a:lnSpc>
                <a:spcPts val="2799"/>
              </a:lnSpc>
            </a:pPr>
            <a:endParaRPr lang="en-GB" sz="1999" dirty="0">
              <a:solidFill>
                <a:srgbClr val="232323"/>
              </a:solidFill>
              <a:latin typeface="Open Sauce"/>
              <a:ea typeface="Open Sauce"/>
              <a:cs typeface="Open Sauce"/>
              <a:sym typeface="Open Sauce"/>
            </a:endParaRPr>
          </a:p>
          <a:p>
            <a:pPr algn="l">
              <a:lnSpc>
                <a:spcPts val="2799"/>
              </a:lnSpc>
            </a:pPr>
            <a:r>
              <a:rPr lang="en-GB" sz="1999" dirty="0">
                <a:solidFill>
                  <a:srgbClr val="232323"/>
                </a:solidFill>
                <a:latin typeface="Open Sauce"/>
                <a:ea typeface="Open Sauce"/>
                <a:cs typeface="Open Sauce"/>
                <a:sym typeface="Open Sauce"/>
              </a:rPr>
              <a:t>This idea builds an anticipation for that life.</a:t>
            </a:r>
          </a:p>
          <a:p>
            <a:pPr algn="l">
              <a:lnSpc>
                <a:spcPts val="2799"/>
              </a:lnSpc>
            </a:pPr>
            <a:r>
              <a:rPr lang="en-GB" sz="1999" dirty="0">
                <a:solidFill>
                  <a:srgbClr val="232323"/>
                </a:solidFill>
                <a:latin typeface="Open Sauce"/>
                <a:ea typeface="Open Sauce"/>
                <a:cs typeface="Open Sauce"/>
                <a:sym typeface="Open Sauce"/>
              </a:rPr>
              <a:t>When you know before you arrive,</a:t>
            </a:r>
          </a:p>
          <a:p>
            <a:pPr algn="l">
              <a:lnSpc>
                <a:spcPts val="2799"/>
              </a:lnSpc>
            </a:pPr>
            <a:r>
              <a:rPr lang="en-GB" sz="1999" dirty="0">
                <a:solidFill>
                  <a:srgbClr val="232323"/>
                </a:solidFill>
                <a:latin typeface="Open Sauce"/>
                <a:ea typeface="Open Sauce"/>
                <a:cs typeface="Open Sauce"/>
                <a:sym typeface="Open Sauce"/>
              </a:rPr>
              <a:t>that every experience will take you to new places.</a:t>
            </a:r>
          </a:p>
          <a:p>
            <a:pPr algn="l">
              <a:lnSpc>
                <a:spcPts val="2799"/>
              </a:lnSpc>
            </a:pPr>
            <a:r>
              <a:rPr lang="en-GB" sz="1999" dirty="0">
                <a:solidFill>
                  <a:srgbClr val="232323"/>
                </a:solidFill>
                <a:latin typeface="Open Sauce"/>
                <a:ea typeface="Open Sauce"/>
                <a:cs typeface="Open Sauce"/>
                <a:sym typeface="Open Sauce"/>
              </a:rPr>
              <a:t>That’s what the Platinum Charge Card offers.</a:t>
            </a:r>
            <a:endParaRPr lang="en-US" sz="1999" dirty="0">
              <a:solidFill>
                <a:srgbClr val="232323"/>
              </a:solidFill>
              <a:latin typeface="Open Sauce"/>
              <a:ea typeface="Open Sauce"/>
              <a:cs typeface="Open Sauce"/>
              <a:sym typeface="Open Sauce"/>
            </a:endParaRPr>
          </a:p>
        </p:txBody>
      </p:sp>
      <p:sp>
        <p:nvSpPr>
          <p:cNvPr id="5" name="TextBox 5"/>
          <p:cNvSpPr txBox="1"/>
          <p:nvPr/>
        </p:nvSpPr>
        <p:spPr>
          <a:xfrm>
            <a:off x="1425365" y="3059798"/>
            <a:ext cx="9747322" cy="492379"/>
          </a:xfrm>
          <a:prstGeom prst="rect">
            <a:avLst/>
          </a:prstGeom>
        </p:spPr>
        <p:txBody>
          <a:bodyPr lIns="0" tIns="0" rIns="0" bIns="0" rtlCol="0" anchor="t">
            <a:spAutoFit/>
          </a:bodyPr>
          <a:lstStyle/>
          <a:p>
            <a:pPr marL="0" lvl="0" indent="0" algn="l">
              <a:lnSpc>
                <a:spcPts val="4200"/>
              </a:lnSpc>
              <a:spcBef>
                <a:spcPct val="0"/>
              </a:spcBef>
            </a:pPr>
            <a:r>
              <a:rPr lang="en-US" sz="3000" b="1" i="1" dirty="0">
                <a:solidFill>
                  <a:srgbClr val="636363"/>
                </a:solidFill>
                <a:latin typeface="Open Sauce Bold Italics"/>
                <a:ea typeface="Open Sauce Bold Italics"/>
                <a:cs typeface="Open Sauce Bold Italics"/>
                <a:sym typeface="Open Sauce Bold Italics"/>
              </a:rPr>
              <a:t>See what’s next.</a:t>
            </a:r>
            <a:endParaRPr lang="en-US" sz="3000" b="1" i="1" u="none" strike="noStrike" dirty="0">
              <a:solidFill>
                <a:srgbClr val="636363"/>
              </a:solidFill>
              <a:latin typeface="Open Sauce Bold Italics"/>
              <a:ea typeface="Open Sauce Bold Italics"/>
              <a:cs typeface="Open Sauce Bold Italics"/>
              <a:sym typeface="Open Sauce Bold Italics"/>
            </a:endParaRPr>
          </a:p>
        </p:txBody>
      </p:sp>
      <p:sp>
        <p:nvSpPr>
          <p:cNvPr id="6" name="TextBox 6"/>
          <p:cNvSpPr txBox="1"/>
          <p:nvPr/>
        </p:nvSpPr>
        <p:spPr>
          <a:xfrm>
            <a:off x="1425365" y="8691712"/>
            <a:ext cx="14680650" cy="1016304"/>
          </a:xfrm>
          <a:prstGeom prst="rect">
            <a:avLst/>
          </a:prstGeom>
        </p:spPr>
        <p:txBody>
          <a:bodyPr lIns="0" tIns="0" rIns="0" bIns="0" rtlCol="0" anchor="t">
            <a:spAutoFit/>
          </a:bodyPr>
          <a:lstStyle/>
          <a:p>
            <a:pPr marL="0" lvl="0" indent="0" algn="l">
              <a:lnSpc>
                <a:spcPts val="4200"/>
              </a:lnSpc>
              <a:spcBef>
                <a:spcPct val="0"/>
              </a:spcBef>
            </a:pPr>
            <a:r>
              <a:rPr lang="en-GB" sz="2500" b="1" i="1" dirty="0">
                <a:solidFill>
                  <a:srgbClr val="636363"/>
                </a:solidFill>
                <a:latin typeface="Open Sauce Bold Italics"/>
                <a:ea typeface="Open Sauce Bold Italics"/>
                <a:cs typeface="Open Sauce Bold Italics"/>
                <a:sym typeface="Open Sauce Bold Italics"/>
              </a:rPr>
              <a:t>A world is waiting to do your bidding,</a:t>
            </a:r>
          </a:p>
          <a:p>
            <a:pPr marL="0" lvl="0" indent="0" algn="l">
              <a:lnSpc>
                <a:spcPts val="4200"/>
              </a:lnSpc>
              <a:spcBef>
                <a:spcPct val="0"/>
              </a:spcBef>
            </a:pPr>
            <a:r>
              <a:rPr lang="en-GB" sz="2500" b="1" i="1" dirty="0">
                <a:solidFill>
                  <a:srgbClr val="636363"/>
                </a:solidFill>
                <a:latin typeface="Open Sauce Bold Italics"/>
                <a:ea typeface="Open Sauce Bold Italics"/>
                <a:cs typeface="Open Sauce Bold Italics"/>
                <a:sym typeface="Open Sauce Bold Italics"/>
              </a:rPr>
              <a:t>so you always have something to look forward to.</a:t>
            </a:r>
            <a:endParaRPr lang="en-US" sz="2500" b="1" i="1" u="none" strike="noStrike" dirty="0">
              <a:solidFill>
                <a:srgbClr val="636363"/>
              </a:solidFill>
              <a:latin typeface="Open Sauce Bold Italics"/>
              <a:ea typeface="Open Sauce Bold Italics"/>
              <a:cs typeface="Open Sauce Bold Italics"/>
              <a:sym typeface="Open Sauce Bold Italics"/>
            </a:endParaRPr>
          </a:p>
        </p:txBody>
      </p:sp>
      <p:sp>
        <p:nvSpPr>
          <p:cNvPr id="7" name="Freeform 7"/>
          <p:cNvSpPr/>
          <p:nvPr/>
        </p:nvSpPr>
        <p:spPr>
          <a:xfrm>
            <a:off x="17259300" y="353461"/>
            <a:ext cx="808922" cy="808922"/>
          </a:xfrm>
          <a:custGeom>
            <a:avLst/>
            <a:gdLst/>
            <a:ahLst/>
            <a:cxnLst/>
            <a:rect l="l" t="t" r="r" b="b"/>
            <a:pathLst>
              <a:path w="808922" h="808922">
                <a:moveTo>
                  <a:pt x="0" y="0"/>
                </a:moveTo>
                <a:lnTo>
                  <a:pt x="808922" y="0"/>
                </a:lnTo>
                <a:lnTo>
                  <a:pt x="808922" y="808922"/>
                </a:lnTo>
                <a:lnTo>
                  <a:pt x="0" y="808922"/>
                </a:lnTo>
                <a:lnTo>
                  <a:pt x="0" y="0"/>
                </a:lnTo>
                <a:close/>
              </a:path>
            </a:pathLst>
          </a:custGeom>
          <a:blipFill>
            <a:blip r:embed="rId3"/>
            <a:stretch>
              <a:fillRect/>
            </a:stretch>
          </a:blipFill>
        </p:spPr>
      </p:sp>
      <p:sp>
        <p:nvSpPr>
          <p:cNvPr id="8" name="AutoShape 8"/>
          <p:cNvSpPr/>
          <p:nvPr/>
        </p:nvSpPr>
        <p:spPr>
          <a:xfrm>
            <a:off x="1425365" y="3884761"/>
            <a:ext cx="11359656" cy="0"/>
          </a:xfrm>
          <a:prstGeom prst="line">
            <a:avLst/>
          </a:prstGeom>
          <a:ln w="19050" cap="flat">
            <a:solidFill>
              <a:srgbClr val="636363"/>
            </a:solidFill>
            <a:prstDash val="sysDash"/>
            <a:headEnd type="none" w="sm" len="sm"/>
            <a:tailEnd type="none" w="sm" len="sm"/>
          </a:ln>
        </p:spPr>
      </p:sp>
      <p:sp>
        <p:nvSpPr>
          <p:cNvPr id="9" name="TextBox 9"/>
          <p:cNvSpPr txBox="1"/>
          <p:nvPr/>
        </p:nvSpPr>
        <p:spPr>
          <a:xfrm>
            <a:off x="1455827" y="1756470"/>
            <a:ext cx="6867002" cy="1124580"/>
          </a:xfrm>
          <a:prstGeom prst="rect">
            <a:avLst/>
          </a:prstGeom>
        </p:spPr>
        <p:txBody>
          <a:bodyPr lIns="0" tIns="0" rIns="0" bIns="0" rtlCol="0" anchor="t">
            <a:spAutoFit/>
          </a:bodyPr>
          <a:lstStyle/>
          <a:p>
            <a:pPr algn="l">
              <a:lnSpc>
                <a:spcPts val="7119"/>
              </a:lnSpc>
            </a:pPr>
            <a:r>
              <a:rPr lang="en-US" sz="7999">
                <a:solidFill>
                  <a:srgbClr val="636363"/>
                </a:solidFill>
                <a:latin typeface="BentonSans"/>
                <a:ea typeface="BentonSans"/>
                <a:cs typeface="BentonSans"/>
                <a:sym typeface="BentonSans"/>
              </a:rPr>
              <a:t>CONCEPT 2</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6F435FD-4F90-8901-D03F-4A13335F4581}"/>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700711" y="353461"/>
            <a:ext cx="7453440" cy="9316800"/>
          </a:xfrm>
          <a:prstGeom prst="rect">
            <a:avLst/>
          </a:prstGeom>
          <a:ln w="3175">
            <a:solidFill>
              <a:schemeClr val="tx1"/>
            </a:solidFill>
          </a:ln>
        </p:spPr>
      </p:pic>
      <p:sp>
        <p:nvSpPr>
          <p:cNvPr id="2" name="Freeform 2"/>
          <p:cNvSpPr/>
          <p:nvPr/>
        </p:nvSpPr>
        <p:spPr>
          <a:xfrm>
            <a:off x="17259300" y="353461"/>
            <a:ext cx="808922" cy="808922"/>
          </a:xfrm>
          <a:custGeom>
            <a:avLst/>
            <a:gdLst/>
            <a:ahLst/>
            <a:cxnLst/>
            <a:rect l="l" t="t" r="r" b="b"/>
            <a:pathLst>
              <a:path w="808922" h="808922">
                <a:moveTo>
                  <a:pt x="0" y="0"/>
                </a:moveTo>
                <a:lnTo>
                  <a:pt x="808922" y="0"/>
                </a:lnTo>
                <a:lnTo>
                  <a:pt x="808922" y="808922"/>
                </a:lnTo>
                <a:lnTo>
                  <a:pt x="0" y="808922"/>
                </a:lnTo>
                <a:lnTo>
                  <a:pt x="0" y="0"/>
                </a:lnTo>
                <a:close/>
              </a:path>
            </a:pathLst>
          </a:custGeom>
          <a:blipFill>
            <a:blip r:embed="rId3"/>
            <a:stretch>
              <a:fillRect/>
            </a:stretch>
          </a:blipFill>
        </p:spPr>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F59685-3530-EA3F-B1EB-8635D1709315}"/>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0CF5838B-15EA-0240-F66D-62212F0BB25E}"/>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700711" y="353461"/>
            <a:ext cx="7453440" cy="9316800"/>
          </a:xfrm>
          <a:prstGeom prst="rect">
            <a:avLst/>
          </a:prstGeom>
          <a:ln w="3175">
            <a:solidFill>
              <a:schemeClr val="tx1"/>
            </a:solidFill>
          </a:ln>
        </p:spPr>
      </p:pic>
      <p:sp>
        <p:nvSpPr>
          <p:cNvPr id="2" name="Freeform 2">
            <a:extLst>
              <a:ext uri="{FF2B5EF4-FFF2-40B4-BE49-F238E27FC236}">
                <a16:creationId xmlns:a16="http://schemas.microsoft.com/office/drawing/2014/main" id="{F7DB804E-A827-C2E6-EFC9-EFE263D9E847}"/>
              </a:ext>
            </a:extLst>
          </p:cNvPr>
          <p:cNvSpPr/>
          <p:nvPr/>
        </p:nvSpPr>
        <p:spPr>
          <a:xfrm>
            <a:off x="17259300" y="353461"/>
            <a:ext cx="808922" cy="808922"/>
          </a:xfrm>
          <a:custGeom>
            <a:avLst/>
            <a:gdLst/>
            <a:ahLst/>
            <a:cxnLst/>
            <a:rect l="l" t="t" r="r" b="b"/>
            <a:pathLst>
              <a:path w="808922" h="808922">
                <a:moveTo>
                  <a:pt x="0" y="0"/>
                </a:moveTo>
                <a:lnTo>
                  <a:pt x="808922" y="0"/>
                </a:lnTo>
                <a:lnTo>
                  <a:pt x="808922" y="808922"/>
                </a:lnTo>
                <a:lnTo>
                  <a:pt x="0" y="808922"/>
                </a:lnTo>
                <a:lnTo>
                  <a:pt x="0" y="0"/>
                </a:lnTo>
                <a:close/>
              </a:path>
            </a:pathLst>
          </a:custGeom>
          <a:blipFill>
            <a:blip r:embed="rId3"/>
            <a:stretch>
              <a:fillRect/>
            </a:stretch>
          </a:blipFill>
        </p:spPr>
      </p:sp>
    </p:spTree>
    <p:extLst>
      <p:ext uri="{BB962C8B-B14F-4D97-AF65-F5344CB8AC3E}">
        <p14:creationId xmlns:p14="http://schemas.microsoft.com/office/powerpoint/2010/main" val="22745807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5113D1-C5C2-4BD5-32AE-F62E991D9F54}"/>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23FA66CD-1784-CD5A-DFD4-2491B6B8B17C}"/>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700711" y="353461"/>
            <a:ext cx="7453440" cy="9316800"/>
          </a:xfrm>
          <a:prstGeom prst="rect">
            <a:avLst/>
          </a:prstGeom>
          <a:ln w="3175">
            <a:solidFill>
              <a:schemeClr val="tx1"/>
            </a:solidFill>
          </a:ln>
        </p:spPr>
      </p:pic>
      <p:sp>
        <p:nvSpPr>
          <p:cNvPr id="2" name="Freeform 2">
            <a:extLst>
              <a:ext uri="{FF2B5EF4-FFF2-40B4-BE49-F238E27FC236}">
                <a16:creationId xmlns:a16="http://schemas.microsoft.com/office/drawing/2014/main" id="{84542DC4-956E-74F1-CF66-46FC4844B455}"/>
              </a:ext>
            </a:extLst>
          </p:cNvPr>
          <p:cNvSpPr/>
          <p:nvPr/>
        </p:nvSpPr>
        <p:spPr>
          <a:xfrm>
            <a:off x="17259300" y="353461"/>
            <a:ext cx="808922" cy="808922"/>
          </a:xfrm>
          <a:custGeom>
            <a:avLst/>
            <a:gdLst/>
            <a:ahLst/>
            <a:cxnLst/>
            <a:rect l="l" t="t" r="r" b="b"/>
            <a:pathLst>
              <a:path w="808922" h="808922">
                <a:moveTo>
                  <a:pt x="0" y="0"/>
                </a:moveTo>
                <a:lnTo>
                  <a:pt x="808922" y="0"/>
                </a:lnTo>
                <a:lnTo>
                  <a:pt x="808922" y="808922"/>
                </a:lnTo>
                <a:lnTo>
                  <a:pt x="0" y="808922"/>
                </a:lnTo>
                <a:lnTo>
                  <a:pt x="0" y="0"/>
                </a:lnTo>
                <a:close/>
              </a:path>
            </a:pathLst>
          </a:custGeom>
          <a:blipFill>
            <a:blip r:embed="rId3"/>
            <a:stretch>
              <a:fillRect/>
            </a:stretch>
          </a:blipFill>
        </p:spPr>
      </p:sp>
    </p:spTree>
    <p:extLst>
      <p:ext uri="{BB962C8B-B14F-4D97-AF65-F5344CB8AC3E}">
        <p14:creationId xmlns:p14="http://schemas.microsoft.com/office/powerpoint/2010/main" val="24167325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flipV="1">
            <a:off x="14190" y="0"/>
            <a:ext cx="4550877" cy="4385390"/>
          </a:xfrm>
          <a:custGeom>
            <a:avLst/>
            <a:gdLst/>
            <a:ahLst/>
            <a:cxnLst/>
            <a:rect l="l" t="t" r="r" b="b"/>
            <a:pathLst>
              <a:path w="4550877" h="4385390">
                <a:moveTo>
                  <a:pt x="4550877" y="4385390"/>
                </a:moveTo>
                <a:lnTo>
                  <a:pt x="0" y="4385390"/>
                </a:lnTo>
                <a:lnTo>
                  <a:pt x="0" y="0"/>
                </a:lnTo>
                <a:lnTo>
                  <a:pt x="4550877" y="0"/>
                </a:lnTo>
                <a:lnTo>
                  <a:pt x="4550877" y="4385390"/>
                </a:lnTo>
                <a:close/>
              </a:path>
            </a:pathLst>
          </a:custGeom>
          <a:blipFill>
            <a:blip>
              <a:alphaModFix amt="19999"/>
              <a:extLst>
                <a:ext uri="{96DAC541-7B7A-43D3-8B79-37D633B846F1}">
                  <asvg:svgBlip xmlns:asvg="http://schemas.microsoft.com/office/drawing/2016/SVG/main" r:embed="rId2"/>
                </a:ext>
              </a:extLst>
            </a:blip>
            <a:stretch>
              <a:fillRect/>
            </a:stretch>
          </a:blipFill>
          <a:ln cap="sq">
            <a:noFill/>
            <a:prstDash val="solid"/>
            <a:miter/>
          </a:ln>
        </p:spPr>
      </p:sp>
      <p:sp>
        <p:nvSpPr>
          <p:cNvPr id="3" name="AutoShape 3"/>
          <p:cNvSpPr/>
          <p:nvPr/>
        </p:nvSpPr>
        <p:spPr>
          <a:xfrm>
            <a:off x="2289628" y="4889637"/>
            <a:ext cx="11359656" cy="0"/>
          </a:xfrm>
          <a:prstGeom prst="line">
            <a:avLst/>
          </a:prstGeom>
          <a:ln w="19050" cap="flat">
            <a:solidFill>
              <a:srgbClr val="636363"/>
            </a:solidFill>
            <a:prstDash val="sysDash"/>
            <a:headEnd type="none" w="sm" len="sm"/>
            <a:tailEnd type="none" w="sm" len="sm"/>
          </a:ln>
        </p:spPr>
      </p:sp>
      <p:sp>
        <p:nvSpPr>
          <p:cNvPr id="4" name="TextBox 4"/>
          <p:cNvSpPr txBox="1"/>
          <p:nvPr/>
        </p:nvSpPr>
        <p:spPr>
          <a:xfrm>
            <a:off x="2289628" y="5388133"/>
            <a:ext cx="9747322" cy="492379"/>
          </a:xfrm>
          <a:prstGeom prst="rect">
            <a:avLst/>
          </a:prstGeom>
        </p:spPr>
        <p:txBody>
          <a:bodyPr lIns="0" tIns="0" rIns="0" bIns="0" rtlCol="0" anchor="t">
            <a:spAutoFit/>
          </a:bodyPr>
          <a:lstStyle/>
          <a:p>
            <a:pPr marL="0" lvl="0" indent="0" algn="l">
              <a:lnSpc>
                <a:spcPts val="4200"/>
              </a:lnSpc>
              <a:spcBef>
                <a:spcPct val="0"/>
              </a:spcBef>
            </a:pPr>
            <a:r>
              <a:rPr lang="en-GB" sz="3000" b="1" i="1" u="none" strike="noStrike" dirty="0">
                <a:solidFill>
                  <a:srgbClr val="636363"/>
                </a:solidFill>
                <a:latin typeface="Open Sauce Bold Italics"/>
                <a:ea typeface="Open Sauce Bold Italics"/>
                <a:cs typeface="Open Sauce Bold Italics"/>
                <a:sym typeface="Open Sauce Bold Italics"/>
              </a:rPr>
              <a:t>What you look forward to.</a:t>
            </a:r>
            <a:endParaRPr lang="en-US" sz="3000" b="1" i="1" u="none" strike="noStrike" dirty="0">
              <a:solidFill>
                <a:srgbClr val="636363"/>
              </a:solidFill>
              <a:latin typeface="Open Sauce Bold Italics"/>
              <a:ea typeface="Open Sauce Bold Italics"/>
              <a:cs typeface="Open Sauce Bold Italics"/>
              <a:sym typeface="Open Sauce Bold Italics"/>
            </a:endParaRPr>
          </a:p>
        </p:txBody>
      </p:sp>
      <p:sp>
        <p:nvSpPr>
          <p:cNvPr id="5" name="Freeform 5"/>
          <p:cNvSpPr/>
          <p:nvPr/>
        </p:nvSpPr>
        <p:spPr>
          <a:xfrm>
            <a:off x="17259300" y="353461"/>
            <a:ext cx="808922" cy="808922"/>
          </a:xfrm>
          <a:custGeom>
            <a:avLst/>
            <a:gdLst/>
            <a:ahLst/>
            <a:cxnLst/>
            <a:rect l="l" t="t" r="r" b="b"/>
            <a:pathLst>
              <a:path w="808922" h="808922">
                <a:moveTo>
                  <a:pt x="0" y="0"/>
                </a:moveTo>
                <a:lnTo>
                  <a:pt x="808922" y="0"/>
                </a:lnTo>
                <a:lnTo>
                  <a:pt x="808922" y="808922"/>
                </a:lnTo>
                <a:lnTo>
                  <a:pt x="0" y="808922"/>
                </a:lnTo>
                <a:lnTo>
                  <a:pt x="0" y="0"/>
                </a:lnTo>
                <a:close/>
              </a:path>
            </a:pathLst>
          </a:custGeom>
          <a:blipFill>
            <a:blip r:embed="rId3"/>
            <a:stretch>
              <a:fillRect/>
            </a:stretch>
          </a:blipFill>
        </p:spPr>
      </p:sp>
      <p:sp>
        <p:nvSpPr>
          <p:cNvPr id="6" name="TextBox 6"/>
          <p:cNvSpPr txBox="1"/>
          <p:nvPr/>
        </p:nvSpPr>
        <p:spPr>
          <a:xfrm>
            <a:off x="2289628" y="3625987"/>
            <a:ext cx="8366416" cy="701675"/>
          </a:xfrm>
          <a:prstGeom prst="rect">
            <a:avLst/>
          </a:prstGeom>
        </p:spPr>
        <p:txBody>
          <a:bodyPr lIns="0" tIns="0" rIns="0" bIns="0" rtlCol="0" anchor="t">
            <a:spAutoFit/>
          </a:bodyPr>
          <a:lstStyle/>
          <a:p>
            <a:pPr algn="l">
              <a:lnSpc>
                <a:spcPts val="4450"/>
              </a:lnSpc>
            </a:pPr>
            <a:r>
              <a:rPr lang="en-US" sz="5000">
                <a:solidFill>
                  <a:srgbClr val="636363"/>
                </a:solidFill>
                <a:latin typeface="BentonSans"/>
                <a:ea typeface="BentonSans"/>
                <a:cs typeface="BentonSans"/>
                <a:sym typeface="BentonSans"/>
              </a:rPr>
              <a:t>CONCEPT LINE OPTION</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FA3355-8136-A88E-E187-C7F7DE4C8CF4}"/>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0DC7E60A-228B-D616-AFD7-564A68DDCE6D}"/>
              </a:ext>
            </a:extLst>
          </p:cNvPr>
          <p:cNvSpPr/>
          <p:nvPr/>
        </p:nvSpPr>
        <p:spPr>
          <a:xfrm flipH="1" flipV="1">
            <a:off x="14190" y="0"/>
            <a:ext cx="4550877" cy="4385390"/>
          </a:xfrm>
          <a:custGeom>
            <a:avLst/>
            <a:gdLst/>
            <a:ahLst/>
            <a:cxnLst/>
            <a:rect l="l" t="t" r="r" b="b"/>
            <a:pathLst>
              <a:path w="4550877" h="4385390">
                <a:moveTo>
                  <a:pt x="4550877" y="4385390"/>
                </a:moveTo>
                <a:lnTo>
                  <a:pt x="0" y="4385390"/>
                </a:lnTo>
                <a:lnTo>
                  <a:pt x="0" y="0"/>
                </a:lnTo>
                <a:lnTo>
                  <a:pt x="4550877" y="0"/>
                </a:lnTo>
                <a:lnTo>
                  <a:pt x="4550877" y="4385390"/>
                </a:lnTo>
                <a:close/>
              </a:path>
            </a:pathLst>
          </a:custGeom>
          <a:blipFill>
            <a:blip>
              <a:alphaModFix amt="19999"/>
              <a:extLst>
                <a:ext uri="{96DAC541-7B7A-43D3-8B79-37D633B846F1}">
                  <asvg:svgBlip xmlns:asvg="http://schemas.microsoft.com/office/drawing/2016/SVG/main" r:embed="rId2"/>
                </a:ext>
              </a:extLst>
            </a:blip>
            <a:stretch>
              <a:fillRect/>
            </a:stretch>
          </a:blipFill>
          <a:ln cap="sq">
            <a:noFill/>
            <a:prstDash val="solid"/>
            <a:miter/>
          </a:ln>
        </p:spPr>
      </p:sp>
      <p:sp>
        <p:nvSpPr>
          <p:cNvPr id="3" name="Freeform 3">
            <a:extLst>
              <a:ext uri="{FF2B5EF4-FFF2-40B4-BE49-F238E27FC236}">
                <a16:creationId xmlns:a16="http://schemas.microsoft.com/office/drawing/2014/main" id="{B5357920-A176-A843-8B3F-0F820C01BA8E}"/>
              </a:ext>
            </a:extLst>
          </p:cNvPr>
          <p:cNvSpPr/>
          <p:nvPr/>
        </p:nvSpPr>
        <p:spPr>
          <a:xfrm flipV="1">
            <a:off x="13737123" y="0"/>
            <a:ext cx="4550877" cy="4385390"/>
          </a:xfrm>
          <a:custGeom>
            <a:avLst/>
            <a:gdLst/>
            <a:ahLst/>
            <a:cxnLst/>
            <a:rect l="l" t="t" r="r" b="b"/>
            <a:pathLst>
              <a:path w="4550877" h="4385390">
                <a:moveTo>
                  <a:pt x="0" y="4385390"/>
                </a:moveTo>
                <a:lnTo>
                  <a:pt x="4550877" y="4385390"/>
                </a:lnTo>
                <a:lnTo>
                  <a:pt x="4550877" y="0"/>
                </a:lnTo>
                <a:lnTo>
                  <a:pt x="0" y="0"/>
                </a:lnTo>
                <a:lnTo>
                  <a:pt x="0" y="4385390"/>
                </a:lnTo>
                <a:close/>
              </a:path>
            </a:pathLst>
          </a:custGeom>
          <a:blipFill>
            <a:blip>
              <a:alphaModFix amt="19999"/>
              <a:extLst>
                <a:ext uri="{96DAC541-7B7A-43D3-8B79-37D633B846F1}">
                  <asvg:svgBlip xmlns:asvg="http://schemas.microsoft.com/office/drawing/2016/SVG/main" r:embed="rId2"/>
                </a:ext>
              </a:extLst>
            </a:blip>
            <a:stretch>
              <a:fillRect/>
            </a:stretch>
          </a:blipFill>
          <a:ln cap="sq">
            <a:noFill/>
            <a:prstDash val="solid"/>
            <a:miter/>
          </a:ln>
        </p:spPr>
      </p:sp>
      <p:sp>
        <p:nvSpPr>
          <p:cNvPr id="4" name="TextBox 4">
            <a:extLst>
              <a:ext uri="{FF2B5EF4-FFF2-40B4-BE49-F238E27FC236}">
                <a16:creationId xmlns:a16="http://schemas.microsoft.com/office/drawing/2014/main" id="{02E663D9-2818-C8C9-1CFA-96DCC152369B}"/>
              </a:ext>
            </a:extLst>
          </p:cNvPr>
          <p:cNvSpPr txBox="1"/>
          <p:nvPr/>
        </p:nvSpPr>
        <p:spPr>
          <a:xfrm>
            <a:off x="1425365" y="4272393"/>
            <a:ext cx="13794928" cy="2482731"/>
          </a:xfrm>
          <a:prstGeom prst="rect">
            <a:avLst/>
          </a:prstGeom>
        </p:spPr>
        <p:txBody>
          <a:bodyPr lIns="0" tIns="0" rIns="0" bIns="0" rtlCol="0" anchor="t">
            <a:spAutoFit/>
          </a:bodyPr>
          <a:lstStyle/>
          <a:p>
            <a:pPr algn="l">
              <a:lnSpc>
                <a:spcPts val="2799"/>
              </a:lnSpc>
            </a:pPr>
            <a:r>
              <a:rPr lang="en-GB" sz="1999" dirty="0">
                <a:solidFill>
                  <a:srgbClr val="232323"/>
                </a:solidFill>
                <a:latin typeface="Open Sauce"/>
                <a:ea typeface="Open Sauce"/>
                <a:cs typeface="Open Sauce"/>
                <a:sym typeface="Open Sauce"/>
              </a:rPr>
              <a:t>Thought: Most Cards help you pay for life.</a:t>
            </a:r>
          </a:p>
          <a:p>
            <a:pPr algn="l">
              <a:lnSpc>
                <a:spcPts val="2799"/>
              </a:lnSpc>
            </a:pPr>
            <a:r>
              <a:rPr lang="en-GB" sz="1999" dirty="0">
                <a:solidFill>
                  <a:srgbClr val="232323"/>
                </a:solidFill>
                <a:latin typeface="Open Sauce"/>
                <a:ea typeface="Open Sauce"/>
                <a:cs typeface="Open Sauce"/>
                <a:sym typeface="Open Sauce"/>
              </a:rPr>
              <a:t>The Platinum Card helps you unlock more of it.</a:t>
            </a:r>
          </a:p>
          <a:p>
            <a:pPr algn="l">
              <a:lnSpc>
                <a:spcPts val="2799"/>
              </a:lnSpc>
            </a:pPr>
            <a:endParaRPr lang="en-GB" sz="1999" dirty="0">
              <a:solidFill>
                <a:srgbClr val="232323"/>
              </a:solidFill>
              <a:latin typeface="Open Sauce"/>
              <a:ea typeface="Open Sauce"/>
              <a:cs typeface="Open Sauce"/>
              <a:sym typeface="Open Sauce"/>
            </a:endParaRPr>
          </a:p>
          <a:p>
            <a:pPr algn="l">
              <a:lnSpc>
                <a:spcPts val="2799"/>
              </a:lnSpc>
            </a:pPr>
            <a:r>
              <a:rPr lang="en-GB" sz="1999" dirty="0">
                <a:solidFill>
                  <a:srgbClr val="232323"/>
                </a:solidFill>
                <a:latin typeface="Open Sauce"/>
                <a:ea typeface="Open Sauce"/>
                <a:cs typeface="Open Sauce"/>
                <a:sym typeface="Open Sauce"/>
              </a:rPr>
              <a:t>A last-minute wish? Granted.</a:t>
            </a:r>
          </a:p>
          <a:p>
            <a:pPr algn="l">
              <a:lnSpc>
                <a:spcPts val="2799"/>
              </a:lnSpc>
            </a:pPr>
            <a:r>
              <a:rPr lang="en-GB" sz="1999" dirty="0">
                <a:solidFill>
                  <a:srgbClr val="232323"/>
                </a:solidFill>
                <a:latin typeface="Open Sauce"/>
                <a:ea typeface="Open Sauce"/>
                <a:cs typeface="Open Sauce"/>
                <a:sym typeface="Open Sauce"/>
              </a:rPr>
              <a:t>Your favourite dish? Made to your taste.</a:t>
            </a:r>
          </a:p>
          <a:p>
            <a:pPr algn="l">
              <a:lnSpc>
                <a:spcPts val="2799"/>
              </a:lnSpc>
            </a:pPr>
            <a:r>
              <a:rPr lang="en-GB" sz="1999" dirty="0">
                <a:solidFill>
                  <a:srgbClr val="232323"/>
                </a:solidFill>
                <a:latin typeface="Open Sauce"/>
                <a:ea typeface="Open Sauce"/>
                <a:cs typeface="Open Sauce"/>
                <a:sym typeface="Open Sauce"/>
              </a:rPr>
              <a:t>More privileges waiting wherever you go.</a:t>
            </a:r>
          </a:p>
          <a:p>
            <a:pPr algn="l">
              <a:lnSpc>
                <a:spcPts val="2799"/>
              </a:lnSpc>
            </a:pPr>
            <a:r>
              <a:rPr lang="en-GB" sz="1999" dirty="0">
                <a:solidFill>
                  <a:srgbClr val="232323"/>
                </a:solidFill>
                <a:latin typeface="Open Sauce"/>
                <a:ea typeface="Open Sauce"/>
                <a:cs typeface="Open Sauce"/>
                <a:sym typeface="Open Sauce"/>
              </a:rPr>
              <a:t>More ways to travel, dine, stay and explore without limits.</a:t>
            </a:r>
            <a:endParaRPr lang="en-US" sz="1999" dirty="0">
              <a:solidFill>
                <a:srgbClr val="232323"/>
              </a:solidFill>
              <a:latin typeface="Open Sauce"/>
              <a:ea typeface="Open Sauce"/>
              <a:cs typeface="Open Sauce"/>
              <a:sym typeface="Open Sauce"/>
            </a:endParaRPr>
          </a:p>
        </p:txBody>
      </p:sp>
      <p:sp>
        <p:nvSpPr>
          <p:cNvPr id="5" name="TextBox 5">
            <a:extLst>
              <a:ext uri="{FF2B5EF4-FFF2-40B4-BE49-F238E27FC236}">
                <a16:creationId xmlns:a16="http://schemas.microsoft.com/office/drawing/2014/main" id="{22C536A8-48D3-AE54-C5F1-AA3605EF9184}"/>
              </a:ext>
            </a:extLst>
          </p:cNvPr>
          <p:cNvSpPr txBox="1"/>
          <p:nvPr/>
        </p:nvSpPr>
        <p:spPr>
          <a:xfrm>
            <a:off x="1425365" y="3059798"/>
            <a:ext cx="9747322" cy="492379"/>
          </a:xfrm>
          <a:prstGeom prst="rect">
            <a:avLst/>
          </a:prstGeom>
        </p:spPr>
        <p:txBody>
          <a:bodyPr lIns="0" tIns="0" rIns="0" bIns="0" rtlCol="0" anchor="t">
            <a:spAutoFit/>
          </a:bodyPr>
          <a:lstStyle/>
          <a:p>
            <a:pPr marL="0" lvl="0" indent="0" algn="l">
              <a:lnSpc>
                <a:spcPts val="4200"/>
              </a:lnSpc>
              <a:spcBef>
                <a:spcPct val="0"/>
              </a:spcBef>
            </a:pPr>
            <a:r>
              <a:rPr lang="en-US" sz="3000" b="1" i="1" dirty="0">
                <a:solidFill>
                  <a:srgbClr val="636363"/>
                </a:solidFill>
                <a:latin typeface="Open Sauce Bold Italics"/>
                <a:ea typeface="Open Sauce Bold Italics"/>
                <a:cs typeface="Open Sauce Bold Italics"/>
                <a:sym typeface="Open Sauce Bold Italics"/>
              </a:rPr>
              <a:t>More than possible.</a:t>
            </a:r>
            <a:endParaRPr lang="en-US" sz="3000" b="1" i="1" u="none" strike="noStrike" dirty="0">
              <a:solidFill>
                <a:srgbClr val="636363"/>
              </a:solidFill>
              <a:latin typeface="Open Sauce Bold Italics"/>
              <a:ea typeface="Open Sauce Bold Italics"/>
              <a:cs typeface="Open Sauce Bold Italics"/>
              <a:sym typeface="Open Sauce Bold Italics"/>
            </a:endParaRPr>
          </a:p>
        </p:txBody>
      </p:sp>
      <p:sp>
        <p:nvSpPr>
          <p:cNvPr id="6" name="TextBox 6">
            <a:extLst>
              <a:ext uri="{FF2B5EF4-FFF2-40B4-BE49-F238E27FC236}">
                <a16:creationId xmlns:a16="http://schemas.microsoft.com/office/drawing/2014/main" id="{8A96B91F-14A3-AD04-02F2-571FC36F6314}"/>
              </a:ext>
            </a:extLst>
          </p:cNvPr>
          <p:cNvSpPr txBox="1"/>
          <p:nvPr/>
        </p:nvSpPr>
        <p:spPr>
          <a:xfrm>
            <a:off x="1295625" y="7295932"/>
            <a:ext cx="14680650" cy="1569597"/>
          </a:xfrm>
          <a:prstGeom prst="rect">
            <a:avLst/>
          </a:prstGeom>
        </p:spPr>
        <p:txBody>
          <a:bodyPr lIns="0" tIns="0" rIns="0" bIns="0" rtlCol="0" anchor="t">
            <a:spAutoFit/>
          </a:bodyPr>
          <a:lstStyle/>
          <a:p>
            <a:pPr marL="0" lvl="0" indent="0" algn="l">
              <a:lnSpc>
                <a:spcPts val="4200"/>
              </a:lnSpc>
              <a:spcBef>
                <a:spcPct val="0"/>
              </a:spcBef>
            </a:pPr>
            <a:r>
              <a:rPr lang="en-US" sz="2500" b="1" i="1" dirty="0">
                <a:solidFill>
                  <a:srgbClr val="636363"/>
                </a:solidFill>
                <a:latin typeface="Open Sauce Bold Italics"/>
                <a:ea typeface="Open Sauce Bold Italics"/>
                <a:cs typeface="Open Sauce Bold Italics"/>
                <a:sym typeface="Open Sauce Bold Italics"/>
              </a:rPr>
              <a:t>Because when the right Card is in your wallet, </a:t>
            </a:r>
          </a:p>
          <a:p>
            <a:pPr marL="0" lvl="0" indent="0" algn="l">
              <a:lnSpc>
                <a:spcPts val="4200"/>
              </a:lnSpc>
              <a:spcBef>
                <a:spcPct val="0"/>
              </a:spcBef>
            </a:pPr>
            <a:r>
              <a:rPr lang="en-US" sz="2500" b="1" i="1" dirty="0">
                <a:solidFill>
                  <a:srgbClr val="636363"/>
                </a:solidFill>
                <a:latin typeface="Open Sauce Bold Italics"/>
                <a:ea typeface="Open Sauce Bold Italics"/>
                <a:cs typeface="Open Sauce Bold Italics"/>
                <a:sym typeface="Open Sauce Bold Italics"/>
              </a:rPr>
              <a:t>y</a:t>
            </a:r>
            <a:r>
              <a:rPr lang="en-US" sz="2500" b="1" i="1" u="none" strike="noStrike" dirty="0">
                <a:solidFill>
                  <a:srgbClr val="636363"/>
                </a:solidFill>
                <a:latin typeface="Open Sauce Bold Italics"/>
                <a:ea typeface="Open Sauce Bold Italics"/>
                <a:cs typeface="Open Sauce Bold Italics"/>
                <a:sym typeface="Open Sauce Bold Italics"/>
              </a:rPr>
              <a:t>ou begin to realize how much more the world has to offer.</a:t>
            </a:r>
          </a:p>
          <a:p>
            <a:pPr marL="0" lvl="0" indent="0" algn="l">
              <a:lnSpc>
                <a:spcPts val="4200"/>
              </a:lnSpc>
              <a:spcBef>
                <a:spcPct val="0"/>
              </a:spcBef>
            </a:pPr>
            <a:r>
              <a:rPr lang="en-GB" sz="2500" b="1" i="1" u="none" strike="noStrike" dirty="0">
                <a:solidFill>
                  <a:srgbClr val="636363"/>
                </a:solidFill>
                <a:latin typeface="Open Sauce Bold Italics"/>
                <a:ea typeface="Open Sauce Bold Italics"/>
                <a:cs typeface="Open Sauce Bold Italics"/>
                <a:sym typeface="Open Sauce Bold Italics"/>
              </a:rPr>
              <a:t>And how much more of it can be yours.</a:t>
            </a:r>
            <a:endParaRPr lang="en-US" sz="2500" b="1" i="1" u="none" strike="noStrike" dirty="0">
              <a:solidFill>
                <a:srgbClr val="636363"/>
              </a:solidFill>
              <a:latin typeface="Open Sauce Bold Italics"/>
              <a:ea typeface="Open Sauce Bold Italics"/>
              <a:cs typeface="Open Sauce Bold Italics"/>
              <a:sym typeface="Open Sauce Bold Italics"/>
            </a:endParaRPr>
          </a:p>
        </p:txBody>
      </p:sp>
      <p:sp>
        <p:nvSpPr>
          <p:cNvPr id="7" name="Freeform 7">
            <a:extLst>
              <a:ext uri="{FF2B5EF4-FFF2-40B4-BE49-F238E27FC236}">
                <a16:creationId xmlns:a16="http://schemas.microsoft.com/office/drawing/2014/main" id="{56A0AFD0-6013-E011-5B36-4430C4C70911}"/>
              </a:ext>
            </a:extLst>
          </p:cNvPr>
          <p:cNvSpPr/>
          <p:nvPr/>
        </p:nvSpPr>
        <p:spPr>
          <a:xfrm>
            <a:off x="17259300" y="353461"/>
            <a:ext cx="808922" cy="808922"/>
          </a:xfrm>
          <a:custGeom>
            <a:avLst/>
            <a:gdLst/>
            <a:ahLst/>
            <a:cxnLst/>
            <a:rect l="l" t="t" r="r" b="b"/>
            <a:pathLst>
              <a:path w="808922" h="808922">
                <a:moveTo>
                  <a:pt x="0" y="0"/>
                </a:moveTo>
                <a:lnTo>
                  <a:pt x="808922" y="0"/>
                </a:lnTo>
                <a:lnTo>
                  <a:pt x="808922" y="808922"/>
                </a:lnTo>
                <a:lnTo>
                  <a:pt x="0" y="808922"/>
                </a:lnTo>
                <a:lnTo>
                  <a:pt x="0" y="0"/>
                </a:lnTo>
                <a:close/>
              </a:path>
            </a:pathLst>
          </a:custGeom>
          <a:blipFill>
            <a:blip r:embed="rId3"/>
            <a:stretch>
              <a:fillRect/>
            </a:stretch>
          </a:blipFill>
        </p:spPr>
      </p:sp>
      <p:sp>
        <p:nvSpPr>
          <p:cNvPr id="8" name="AutoShape 8">
            <a:extLst>
              <a:ext uri="{FF2B5EF4-FFF2-40B4-BE49-F238E27FC236}">
                <a16:creationId xmlns:a16="http://schemas.microsoft.com/office/drawing/2014/main" id="{2B5FDFCB-39D4-5619-B564-37680DA91353}"/>
              </a:ext>
            </a:extLst>
          </p:cNvPr>
          <p:cNvSpPr/>
          <p:nvPr/>
        </p:nvSpPr>
        <p:spPr>
          <a:xfrm>
            <a:off x="1425365" y="3884761"/>
            <a:ext cx="11359656" cy="0"/>
          </a:xfrm>
          <a:prstGeom prst="line">
            <a:avLst/>
          </a:prstGeom>
          <a:ln w="19050" cap="flat">
            <a:solidFill>
              <a:srgbClr val="636363"/>
            </a:solidFill>
            <a:prstDash val="sysDash"/>
            <a:headEnd type="none" w="sm" len="sm"/>
            <a:tailEnd type="none" w="sm" len="sm"/>
          </a:ln>
        </p:spPr>
      </p:sp>
      <p:sp>
        <p:nvSpPr>
          <p:cNvPr id="9" name="TextBox 9">
            <a:extLst>
              <a:ext uri="{FF2B5EF4-FFF2-40B4-BE49-F238E27FC236}">
                <a16:creationId xmlns:a16="http://schemas.microsoft.com/office/drawing/2014/main" id="{94A895F1-3924-B22A-273F-6177CED66D18}"/>
              </a:ext>
            </a:extLst>
          </p:cNvPr>
          <p:cNvSpPr txBox="1"/>
          <p:nvPr/>
        </p:nvSpPr>
        <p:spPr>
          <a:xfrm>
            <a:off x="1455827" y="1756470"/>
            <a:ext cx="6867002" cy="945452"/>
          </a:xfrm>
          <a:prstGeom prst="rect">
            <a:avLst/>
          </a:prstGeom>
        </p:spPr>
        <p:txBody>
          <a:bodyPr lIns="0" tIns="0" rIns="0" bIns="0" rtlCol="0" anchor="t">
            <a:spAutoFit/>
          </a:bodyPr>
          <a:lstStyle/>
          <a:p>
            <a:pPr algn="l">
              <a:lnSpc>
                <a:spcPts val="7119"/>
              </a:lnSpc>
            </a:pPr>
            <a:r>
              <a:rPr lang="en-US" sz="7999" dirty="0">
                <a:solidFill>
                  <a:srgbClr val="636363"/>
                </a:solidFill>
                <a:latin typeface="BentonSans"/>
                <a:ea typeface="BentonSans"/>
                <a:cs typeface="BentonSans"/>
                <a:sym typeface="BentonSans"/>
              </a:rPr>
              <a:t>CONCEPT 3</a:t>
            </a:r>
          </a:p>
        </p:txBody>
      </p:sp>
    </p:spTree>
    <p:extLst>
      <p:ext uri="{BB962C8B-B14F-4D97-AF65-F5344CB8AC3E}">
        <p14:creationId xmlns:p14="http://schemas.microsoft.com/office/powerpoint/2010/main" val="14176486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ED701E-D7B0-01AC-1EEB-A8AE70DA77BC}"/>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6FFA6722-FF3A-993D-F411-4685665765A7}"/>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700711" y="353461"/>
            <a:ext cx="7453440" cy="9316800"/>
          </a:xfrm>
          <a:prstGeom prst="rect">
            <a:avLst/>
          </a:prstGeom>
          <a:ln w="3175">
            <a:solidFill>
              <a:schemeClr val="tx1"/>
            </a:solidFill>
          </a:ln>
        </p:spPr>
      </p:pic>
      <p:sp>
        <p:nvSpPr>
          <p:cNvPr id="2" name="Freeform 2">
            <a:extLst>
              <a:ext uri="{FF2B5EF4-FFF2-40B4-BE49-F238E27FC236}">
                <a16:creationId xmlns:a16="http://schemas.microsoft.com/office/drawing/2014/main" id="{C6AE9FCB-A388-C533-C5E5-CD659A33FD7E}"/>
              </a:ext>
            </a:extLst>
          </p:cNvPr>
          <p:cNvSpPr/>
          <p:nvPr/>
        </p:nvSpPr>
        <p:spPr>
          <a:xfrm>
            <a:off x="17259300" y="353461"/>
            <a:ext cx="808922" cy="808922"/>
          </a:xfrm>
          <a:custGeom>
            <a:avLst/>
            <a:gdLst/>
            <a:ahLst/>
            <a:cxnLst/>
            <a:rect l="l" t="t" r="r" b="b"/>
            <a:pathLst>
              <a:path w="808922" h="808922">
                <a:moveTo>
                  <a:pt x="0" y="0"/>
                </a:moveTo>
                <a:lnTo>
                  <a:pt x="808922" y="0"/>
                </a:lnTo>
                <a:lnTo>
                  <a:pt x="808922" y="808922"/>
                </a:lnTo>
                <a:lnTo>
                  <a:pt x="0" y="808922"/>
                </a:lnTo>
                <a:lnTo>
                  <a:pt x="0" y="0"/>
                </a:lnTo>
                <a:close/>
              </a:path>
            </a:pathLst>
          </a:custGeom>
          <a:blipFill>
            <a:blip r:embed="rId3"/>
            <a:stretch>
              <a:fillRect/>
            </a:stretch>
          </a:blipFill>
        </p:spPr>
      </p:sp>
    </p:spTree>
    <p:extLst>
      <p:ext uri="{BB962C8B-B14F-4D97-AF65-F5344CB8AC3E}">
        <p14:creationId xmlns:p14="http://schemas.microsoft.com/office/powerpoint/2010/main" val="42779804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7F6B1B-FCDA-3F6B-9A2D-4097593D90AC}"/>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04930B27-44C8-D5CD-261D-F8EACC436B5C}"/>
              </a:ext>
            </a:extLst>
          </p:cNvPr>
          <p:cNvSpPr/>
          <p:nvPr/>
        </p:nvSpPr>
        <p:spPr>
          <a:xfrm flipH="1" flipV="1">
            <a:off x="14190" y="0"/>
            <a:ext cx="4550877" cy="4385390"/>
          </a:xfrm>
          <a:custGeom>
            <a:avLst/>
            <a:gdLst/>
            <a:ahLst/>
            <a:cxnLst/>
            <a:rect l="l" t="t" r="r" b="b"/>
            <a:pathLst>
              <a:path w="4550877" h="4385390">
                <a:moveTo>
                  <a:pt x="4550877" y="4385390"/>
                </a:moveTo>
                <a:lnTo>
                  <a:pt x="0" y="4385390"/>
                </a:lnTo>
                <a:lnTo>
                  <a:pt x="0" y="0"/>
                </a:lnTo>
                <a:lnTo>
                  <a:pt x="4550877" y="0"/>
                </a:lnTo>
                <a:lnTo>
                  <a:pt x="4550877" y="4385390"/>
                </a:lnTo>
                <a:close/>
              </a:path>
            </a:pathLst>
          </a:custGeom>
          <a:blipFill>
            <a:blip>
              <a:alphaModFix amt="19999"/>
              <a:extLst>
                <a:ext uri="{96DAC541-7B7A-43D3-8B79-37D633B846F1}">
                  <asvg:svgBlip xmlns:asvg="http://schemas.microsoft.com/office/drawing/2016/SVG/main" r:embed="rId2"/>
                </a:ext>
              </a:extLst>
            </a:blip>
            <a:stretch>
              <a:fillRect/>
            </a:stretch>
          </a:blipFill>
          <a:ln cap="sq">
            <a:noFill/>
            <a:prstDash val="solid"/>
            <a:miter/>
          </a:ln>
        </p:spPr>
      </p:sp>
      <p:sp>
        <p:nvSpPr>
          <p:cNvPr id="3" name="AutoShape 3">
            <a:extLst>
              <a:ext uri="{FF2B5EF4-FFF2-40B4-BE49-F238E27FC236}">
                <a16:creationId xmlns:a16="http://schemas.microsoft.com/office/drawing/2014/main" id="{2E55E326-A992-3904-59C1-0A52B989E6B1}"/>
              </a:ext>
            </a:extLst>
          </p:cNvPr>
          <p:cNvSpPr/>
          <p:nvPr/>
        </p:nvSpPr>
        <p:spPr>
          <a:xfrm>
            <a:off x="2289628" y="4889637"/>
            <a:ext cx="11359656" cy="0"/>
          </a:xfrm>
          <a:prstGeom prst="line">
            <a:avLst/>
          </a:prstGeom>
          <a:ln w="19050" cap="flat">
            <a:solidFill>
              <a:srgbClr val="636363"/>
            </a:solidFill>
            <a:prstDash val="sysDash"/>
            <a:headEnd type="none" w="sm" len="sm"/>
            <a:tailEnd type="none" w="sm" len="sm"/>
          </a:ln>
        </p:spPr>
      </p:sp>
      <p:sp>
        <p:nvSpPr>
          <p:cNvPr id="4" name="TextBox 4">
            <a:extLst>
              <a:ext uri="{FF2B5EF4-FFF2-40B4-BE49-F238E27FC236}">
                <a16:creationId xmlns:a16="http://schemas.microsoft.com/office/drawing/2014/main" id="{9187901F-0C2D-BD5B-67CA-80C69C0EFA7E}"/>
              </a:ext>
            </a:extLst>
          </p:cNvPr>
          <p:cNvSpPr txBox="1"/>
          <p:nvPr/>
        </p:nvSpPr>
        <p:spPr>
          <a:xfrm>
            <a:off x="2289628" y="5388133"/>
            <a:ext cx="9747322" cy="1569597"/>
          </a:xfrm>
          <a:prstGeom prst="rect">
            <a:avLst/>
          </a:prstGeom>
        </p:spPr>
        <p:txBody>
          <a:bodyPr lIns="0" tIns="0" rIns="0" bIns="0" rtlCol="0" anchor="t">
            <a:spAutoFit/>
          </a:bodyPr>
          <a:lstStyle/>
          <a:p>
            <a:pPr marL="0" lvl="0" indent="0" algn="l">
              <a:lnSpc>
                <a:spcPts val="4200"/>
              </a:lnSpc>
              <a:spcBef>
                <a:spcPct val="0"/>
              </a:spcBef>
            </a:pPr>
            <a:r>
              <a:rPr lang="en-GB" sz="3000" b="1" i="1" u="none" strike="noStrike" dirty="0">
                <a:solidFill>
                  <a:srgbClr val="636363"/>
                </a:solidFill>
                <a:latin typeface="Open Sauce Bold Italics"/>
                <a:ea typeface="Open Sauce Bold Italics"/>
                <a:cs typeface="Open Sauce Bold Italics"/>
                <a:sym typeface="Open Sauce Bold Italics"/>
              </a:rPr>
              <a:t>See what’s possible.</a:t>
            </a:r>
          </a:p>
          <a:p>
            <a:pPr marL="0" lvl="0" indent="0" algn="l">
              <a:lnSpc>
                <a:spcPts val="4200"/>
              </a:lnSpc>
              <a:spcBef>
                <a:spcPct val="0"/>
              </a:spcBef>
            </a:pPr>
            <a:endParaRPr lang="en-GB" sz="3000" b="1" i="1" dirty="0">
              <a:solidFill>
                <a:srgbClr val="636363"/>
              </a:solidFill>
              <a:latin typeface="Open Sauce Bold Italics"/>
              <a:ea typeface="Open Sauce Bold Italics"/>
              <a:cs typeface="Open Sauce Bold Italics"/>
              <a:sym typeface="Open Sauce Bold Italics"/>
            </a:endParaRPr>
          </a:p>
          <a:p>
            <a:pPr marL="0" lvl="0" indent="0" algn="l">
              <a:lnSpc>
                <a:spcPts val="4200"/>
              </a:lnSpc>
              <a:spcBef>
                <a:spcPct val="0"/>
              </a:spcBef>
            </a:pPr>
            <a:r>
              <a:rPr lang="en-GB" sz="3000" b="1" i="1" u="none" strike="noStrike" dirty="0">
                <a:solidFill>
                  <a:srgbClr val="636363"/>
                </a:solidFill>
                <a:latin typeface="Open Sauce Bold Italics"/>
                <a:ea typeface="Open Sauce Bold Italics"/>
                <a:cs typeface="Open Sauce Bold Italics"/>
                <a:sym typeface="Open Sauce Bold Italics"/>
              </a:rPr>
              <a:t>Expect More</a:t>
            </a:r>
            <a:endParaRPr lang="en-US" sz="3000" b="1" i="1" u="none" strike="noStrike" dirty="0">
              <a:solidFill>
                <a:srgbClr val="636363"/>
              </a:solidFill>
              <a:latin typeface="Open Sauce Bold Italics"/>
              <a:ea typeface="Open Sauce Bold Italics"/>
              <a:cs typeface="Open Sauce Bold Italics"/>
              <a:sym typeface="Open Sauce Bold Italics"/>
            </a:endParaRPr>
          </a:p>
        </p:txBody>
      </p:sp>
      <p:sp>
        <p:nvSpPr>
          <p:cNvPr id="5" name="Freeform 5">
            <a:extLst>
              <a:ext uri="{FF2B5EF4-FFF2-40B4-BE49-F238E27FC236}">
                <a16:creationId xmlns:a16="http://schemas.microsoft.com/office/drawing/2014/main" id="{F7A3D8A0-F0B5-AE23-EE67-827AC60436BE}"/>
              </a:ext>
            </a:extLst>
          </p:cNvPr>
          <p:cNvSpPr/>
          <p:nvPr/>
        </p:nvSpPr>
        <p:spPr>
          <a:xfrm>
            <a:off x="17259300" y="353461"/>
            <a:ext cx="808922" cy="808922"/>
          </a:xfrm>
          <a:custGeom>
            <a:avLst/>
            <a:gdLst/>
            <a:ahLst/>
            <a:cxnLst/>
            <a:rect l="l" t="t" r="r" b="b"/>
            <a:pathLst>
              <a:path w="808922" h="808922">
                <a:moveTo>
                  <a:pt x="0" y="0"/>
                </a:moveTo>
                <a:lnTo>
                  <a:pt x="808922" y="0"/>
                </a:lnTo>
                <a:lnTo>
                  <a:pt x="808922" y="808922"/>
                </a:lnTo>
                <a:lnTo>
                  <a:pt x="0" y="808922"/>
                </a:lnTo>
                <a:lnTo>
                  <a:pt x="0" y="0"/>
                </a:lnTo>
                <a:close/>
              </a:path>
            </a:pathLst>
          </a:custGeom>
          <a:blipFill>
            <a:blip r:embed="rId3"/>
            <a:stretch>
              <a:fillRect/>
            </a:stretch>
          </a:blipFill>
        </p:spPr>
      </p:sp>
      <p:sp>
        <p:nvSpPr>
          <p:cNvPr id="6" name="TextBox 6">
            <a:extLst>
              <a:ext uri="{FF2B5EF4-FFF2-40B4-BE49-F238E27FC236}">
                <a16:creationId xmlns:a16="http://schemas.microsoft.com/office/drawing/2014/main" id="{37B66BBF-A0AC-1E1D-8200-1138E9D98045}"/>
              </a:ext>
            </a:extLst>
          </p:cNvPr>
          <p:cNvSpPr txBox="1"/>
          <p:nvPr/>
        </p:nvSpPr>
        <p:spPr>
          <a:xfrm>
            <a:off x="2289628" y="3625987"/>
            <a:ext cx="8366416" cy="701675"/>
          </a:xfrm>
          <a:prstGeom prst="rect">
            <a:avLst/>
          </a:prstGeom>
        </p:spPr>
        <p:txBody>
          <a:bodyPr lIns="0" tIns="0" rIns="0" bIns="0" rtlCol="0" anchor="t">
            <a:spAutoFit/>
          </a:bodyPr>
          <a:lstStyle/>
          <a:p>
            <a:pPr algn="l">
              <a:lnSpc>
                <a:spcPts val="4450"/>
              </a:lnSpc>
            </a:pPr>
            <a:r>
              <a:rPr lang="en-US" sz="5000">
                <a:solidFill>
                  <a:srgbClr val="636363"/>
                </a:solidFill>
                <a:latin typeface="BentonSans"/>
                <a:ea typeface="BentonSans"/>
                <a:cs typeface="BentonSans"/>
                <a:sym typeface="BentonSans"/>
              </a:rPr>
              <a:t>CONCEPT LINE OPTION</a:t>
            </a:r>
          </a:p>
        </p:txBody>
      </p:sp>
    </p:spTree>
    <p:extLst>
      <p:ext uri="{BB962C8B-B14F-4D97-AF65-F5344CB8AC3E}">
        <p14:creationId xmlns:p14="http://schemas.microsoft.com/office/powerpoint/2010/main" val="4503214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7259300" y="353461"/>
            <a:ext cx="808922" cy="808922"/>
          </a:xfrm>
          <a:custGeom>
            <a:avLst/>
            <a:gdLst/>
            <a:ahLst/>
            <a:cxnLst/>
            <a:rect l="l" t="t" r="r" b="b"/>
            <a:pathLst>
              <a:path w="808922" h="808922">
                <a:moveTo>
                  <a:pt x="0" y="0"/>
                </a:moveTo>
                <a:lnTo>
                  <a:pt x="808922" y="0"/>
                </a:lnTo>
                <a:lnTo>
                  <a:pt x="808922" y="808922"/>
                </a:lnTo>
                <a:lnTo>
                  <a:pt x="0" y="808922"/>
                </a:lnTo>
                <a:lnTo>
                  <a:pt x="0" y="0"/>
                </a:lnTo>
                <a:close/>
              </a:path>
            </a:pathLst>
          </a:custGeom>
          <a:blipFill>
            <a:blip r:embed="rId2"/>
            <a:stretch>
              <a:fillRect/>
            </a:stretch>
          </a:blipFill>
        </p:spPr>
      </p:sp>
      <p:sp>
        <p:nvSpPr>
          <p:cNvPr id="3" name="TextBox 3"/>
          <p:cNvSpPr txBox="1"/>
          <p:nvPr/>
        </p:nvSpPr>
        <p:spPr>
          <a:xfrm>
            <a:off x="1455827" y="4624072"/>
            <a:ext cx="7412952" cy="1124580"/>
          </a:xfrm>
          <a:prstGeom prst="rect">
            <a:avLst/>
          </a:prstGeom>
        </p:spPr>
        <p:txBody>
          <a:bodyPr lIns="0" tIns="0" rIns="0" bIns="0" rtlCol="0" anchor="t">
            <a:spAutoFit/>
          </a:bodyPr>
          <a:lstStyle/>
          <a:p>
            <a:pPr algn="l">
              <a:lnSpc>
                <a:spcPts val="7119"/>
              </a:lnSpc>
            </a:pPr>
            <a:r>
              <a:rPr lang="en-US" sz="7999">
                <a:solidFill>
                  <a:srgbClr val="636363"/>
                </a:solidFill>
                <a:latin typeface="BentonSans"/>
                <a:ea typeface="BentonSans"/>
                <a:cs typeface="BentonSans"/>
                <a:sym typeface="BentonSans"/>
              </a:rPr>
              <a:t>LET’S DISCUSS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455827" y="1756470"/>
            <a:ext cx="5184102" cy="1124580"/>
          </a:xfrm>
          <a:prstGeom prst="rect">
            <a:avLst/>
          </a:prstGeom>
        </p:spPr>
        <p:txBody>
          <a:bodyPr lIns="0" tIns="0" rIns="0" bIns="0" rtlCol="0" anchor="t">
            <a:spAutoFit/>
          </a:bodyPr>
          <a:lstStyle/>
          <a:p>
            <a:pPr algn="l">
              <a:lnSpc>
                <a:spcPts val="7119"/>
              </a:lnSpc>
            </a:pPr>
            <a:r>
              <a:rPr lang="en-US" sz="7999" spc="-79">
                <a:solidFill>
                  <a:srgbClr val="636363"/>
                </a:solidFill>
                <a:latin typeface="BentonSans"/>
                <a:ea typeface="BentonSans"/>
                <a:cs typeface="BentonSans"/>
                <a:sym typeface="BentonSans"/>
              </a:rPr>
              <a:t>BRIEF</a:t>
            </a:r>
          </a:p>
        </p:txBody>
      </p:sp>
      <p:sp>
        <p:nvSpPr>
          <p:cNvPr id="3" name="TextBox 3"/>
          <p:cNvSpPr txBox="1"/>
          <p:nvPr/>
        </p:nvSpPr>
        <p:spPr>
          <a:xfrm>
            <a:off x="1455827" y="4170303"/>
            <a:ext cx="8733611" cy="2130425"/>
          </a:xfrm>
          <a:prstGeom prst="rect">
            <a:avLst/>
          </a:prstGeom>
        </p:spPr>
        <p:txBody>
          <a:bodyPr lIns="0" tIns="0" rIns="0" bIns="0" rtlCol="0" anchor="t">
            <a:spAutoFit/>
          </a:bodyPr>
          <a:lstStyle/>
          <a:p>
            <a:pPr algn="l">
              <a:lnSpc>
                <a:spcPts val="2799"/>
              </a:lnSpc>
            </a:pPr>
            <a:r>
              <a:rPr lang="en-US" sz="1999">
                <a:solidFill>
                  <a:srgbClr val="636363"/>
                </a:solidFill>
                <a:latin typeface="BentonSans"/>
                <a:ea typeface="BentonSans"/>
                <a:cs typeface="BentonSans"/>
                <a:sym typeface="BentonSans"/>
              </a:rPr>
              <a:t>Develop a distinctive creative platform for the Platinum Charge Card that strengthens its premium appeal and brand recall. The platform should reflect the elevated lifestyle, prestige, and world of exceptional experiences associated with Platinum, while providing a flexible narrative that can be applied consistently across all communications.</a:t>
            </a:r>
          </a:p>
          <a:p>
            <a:pPr algn="l">
              <a:lnSpc>
                <a:spcPts val="2799"/>
              </a:lnSpc>
            </a:pPr>
            <a:endParaRPr lang="en-US" sz="1999">
              <a:solidFill>
                <a:srgbClr val="636363"/>
              </a:solidFill>
              <a:latin typeface="BentonSans"/>
              <a:ea typeface="BentonSans"/>
              <a:cs typeface="BentonSans"/>
              <a:sym typeface="BentonSans"/>
            </a:endParaRPr>
          </a:p>
        </p:txBody>
      </p:sp>
      <p:sp>
        <p:nvSpPr>
          <p:cNvPr id="4" name="AutoShape 4"/>
          <p:cNvSpPr/>
          <p:nvPr/>
        </p:nvSpPr>
        <p:spPr>
          <a:xfrm>
            <a:off x="1455827" y="3518655"/>
            <a:ext cx="11310513" cy="0"/>
          </a:xfrm>
          <a:prstGeom prst="line">
            <a:avLst/>
          </a:prstGeom>
          <a:ln w="19050" cap="flat">
            <a:solidFill>
              <a:srgbClr val="636363"/>
            </a:solidFill>
            <a:prstDash val="sysDash"/>
            <a:headEnd type="none" w="sm" len="sm"/>
            <a:tailEnd type="none" w="sm" len="sm"/>
          </a:ln>
        </p:spPr>
      </p:sp>
      <p:sp>
        <p:nvSpPr>
          <p:cNvPr id="5" name="Freeform 5"/>
          <p:cNvSpPr/>
          <p:nvPr/>
        </p:nvSpPr>
        <p:spPr>
          <a:xfrm>
            <a:off x="17259300" y="353461"/>
            <a:ext cx="808922" cy="808922"/>
          </a:xfrm>
          <a:custGeom>
            <a:avLst/>
            <a:gdLst/>
            <a:ahLst/>
            <a:cxnLst/>
            <a:rect l="l" t="t" r="r" b="b"/>
            <a:pathLst>
              <a:path w="808922" h="808922">
                <a:moveTo>
                  <a:pt x="0" y="0"/>
                </a:moveTo>
                <a:lnTo>
                  <a:pt x="808922" y="0"/>
                </a:lnTo>
                <a:lnTo>
                  <a:pt x="808922" y="808922"/>
                </a:lnTo>
                <a:lnTo>
                  <a:pt x="0" y="808922"/>
                </a:lnTo>
                <a:lnTo>
                  <a:pt x="0" y="0"/>
                </a:lnTo>
                <a:close/>
              </a:path>
            </a:pathLst>
          </a:custGeom>
          <a:blipFill>
            <a:blip r:embed="rId2"/>
            <a:stretch>
              <a:fillRect/>
            </a:stretch>
          </a:blipFill>
        </p:spPr>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V="1">
            <a:off x="13891137" y="0"/>
            <a:ext cx="4396863" cy="4236978"/>
          </a:xfrm>
          <a:custGeom>
            <a:avLst/>
            <a:gdLst/>
            <a:ahLst/>
            <a:cxnLst/>
            <a:rect l="l" t="t" r="r" b="b"/>
            <a:pathLst>
              <a:path w="4396863" h="4236978">
                <a:moveTo>
                  <a:pt x="0" y="4236978"/>
                </a:moveTo>
                <a:lnTo>
                  <a:pt x="4396863" y="4236978"/>
                </a:lnTo>
                <a:lnTo>
                  <a:pt x="4396863" y="0"/>
                </a:lnTo>
                <a:lnTo>
                  <a:pt x="0" y="0"/>
                </a:lnTo>
                <a:lnTo>
                  <a:pt x="0" y="4236978"/>
                </a:lnTo>
                <a:close/>
              </a:path>
            </a:pathLst>
          </a:custGeom>
          <a:blipFill>
            <a:blip>
              <a:alphaModFix amt="19999"/>
              <a:extLst>
                <a:ext uri="{96DAC541-7B7A-43D3-8B79-37D633B846F1}">
                  <asvg:svgBlip xmlns:asvg="http://schemas.microsoft.com/office/drawing/2016/SVG/main" r:embed="rId2"/>
                </a:ext>
              </a:extLst>
            </a:blip>
            <a:stretch>
              <a:fillRect/>
            </a:stretch>
          </a:blipFill>
          <a:ln cap="sq">
            <a:noFill/>
            <a:prstDash val="solid"/>
            <a:miter/>
          </a:ln>
        </p:spPr>
      </p:sp>
      <p:sp>
        <p:nvSpPr>
          <p:cNvPr id="3" name="Freeform 3"/>
          <p:cNvSpPr/>
          <p:nvPr/>
        </p:nvSpPr>
        <p:spPr>
          <a:xfrm>
            <a:off x="17259300" y="353461"/>
            <a:ext cx="808922" cy="808922"/>
          </a:xfrm>
          <a:custGeom>
            <a:avLst/>
            <a:gdLst/>
            <a:ahLst/>
            <a:cxnLst/>
            <a:rect l="l" t="t" r="r" b="b"/>
            <a:pathLst>
              <a:path w="808922" h="808922">
                <a:moveTo>
                  <a:pt x="0" y="0"/>
                </a:moveTo>
                <a:lnTo>
                  <a:pt x="808922" y="0"/>
                </a:lnTo>
                <a:lnTo>
                  <a:pt x="808922" y="808922"/>
                </a:lnTo>
                <a:lnTo>
                  <a:pt x="0" y="808922"/>
                </a:lnTo>
                <a:lnTo>
                  <a:pt x="0" y="0"/>
                </a:lnTo>
                <a:close/>
              </a:path>
            </a:pathLst>
          </a:custGeom>
          <a:blipFill>
            <a:blip r:embed="rId3"/>
            <a:stretch>
              <a:fillRect/>
            </a:stretch>
          </a:blipFill>
        </p:spPr>
      </p:sp>
      <p:sp>
        <p:nvSpPr>
          <p:cNvPr id="4" name="TextBox 4"/>
          <p:cNvSpPr txBox="1"/>
          <p:nvPr/>
        </p:nvSpPr>
        <p:spPr>
          <a:xfrm>
            <a:off x="1455827" y="4252351"/>
            <a:ext cx="8733611" cy="1749425"/>
          </a:xfrm>
          <a:prstGeom prst="rect">
            <a:avLst/>
          </a:prstGeom>
        </p:spPr>
        <p:txBody>
          <a:bodyPr lIns="0" tIns="0" rIns="0" bIns="0" rtlCol="0" anchor="t">
            <a:spAutoFit/>
          </a:bodyPr>
          <a:lstStyle/>
          <a:p>
            <a:pPr algn="l">
              <a:lnSpc>
                <a:spcPts val="2799"/>
              </a:lnSpc>
            </a:pPr>
            <a:r>
              <a:rPr lang="en-US" sz="1999">
                <a:solidFill>
                  <a:srgbClr val="636363"/>
                </a:solidFill>
                <a:latin typeface="Open Sauce"/>
                <a:ea typeface="Open Sauce"/>
                <a:cs typeface="Open Sauce"/>
                <a:sym typeface="Open Sauce"/>
              </a:rPr>
              <a:t>To create a timeless campaign platform that reinforces the Platinum Card as a symbol of elevated living, strengthening brand recall while expressing the sophistication, exclusivity, and experiences that define the Platinum lifestyle.</a:t>
            </a:r>
          </a:p>
          <a:p>
            <a:pPr algn="l">
              <a:lnSpc>
                <a:spcPts val="2799"/>
              </a:lnSpc>
            </a:pPr>
            <a:endParaRPr lang="en-US" sz="1999">
              <a:solidFill>
                <a:srgbClr val="636363"/>
              </a:solidFill>
              <a:latin typeface="Open Sauce"/>
              <a:ea typeface="Open Sauce"/>
              <a:cs typeface="Open Sauce"/>
              <a:sym typeface="Open Sauce"/>
            </a:endParaRPr>
          </a:p>
        </p:txBody>
      </p:sp>
      <p:sp>
        <p:nvSpPr>
          <p:cNvPr id="5" name="AutoShape 5"/>
          <p:cNvSpPr/>
          <p:nvPr/>
        </p:nvSpPr>
        <p:spPr>
          <a:xfrm flipV="1">
            <a:off x="1455827" y="3518655"/>
            <a:ext cx="13544710" cy="0"/>
          </a:xfrm>
          <a:prstGeom prst="line">
            <a:avLst/>
          </a:prstGeom>
          <a:ln w="19050" cap="flat">
            <a:solidFill>
              <a:srgbClr val="636363"/>
            </a:solidFill>
            <a:prstDash val="sysDash"/>
            <a:headEnd type="none" w="sm" len="sm"/>
            <a:tailEnd type="none" w="sm" len="sm"/>
          </a:ln>
        </p:spPr>
      </p:sp>
      <p:sp>
        <p:nvSpPr>
          <p:cNvPr id="6" name="TextBox 6"/>
          <p:cNvSpPr txBox="1"/>
          <p:nvPr/>
        </p:nvSpPr>
        <p:spPr>
          <a:xfrm>
            <a:off x="1455827" y="1756470"/>
            <a:ext cx="5546052" cy="1124580"/>
          </a:xfrm>
          <a:prstGeom prst="rect">
            <a:avLst/>
          </a:prstGeom>
        </p:spPr>
        <p:txBody>
          <a:bodyPr lIns="0" tIns="0" rIns="0" bIns="0" rtlCol="0" anchor="t">
            <a:spAutoFit/>
          </a:bodyPr>
          <a:lstStyle/>
          <a:p>
            <a:pPr algn="l">
              <a:lnSpc>
                <a:spcPts val="7119"/>
              </a:lnSpc>
            </a:pPr>
            <a:r>
              <a:rPr lang="en-US" sz="7999" spc="-79">
                <a:solidFill>
                  <a:srgbClr val="636363"/>
                </a:solidFill>
                <a:latin typeface="BentonSans"/>
                <a:ea typeface="BentonSans"/>
                <a:cs typeface="BentonSans"/>
                <a:sym typeface="BentonSans"/>
              </a:rPr>
              <a:t>OBJECTIVE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flipV="1">
            <a:off x="14190" y="0"/>
            <a:ext cx="4550877" cy="4385390"/>
          </a:xfrm>
          <a:custGeom>
            <a:avLst/>
            <a:gdLst/>
            <a:ahLst/>
            <a:cxnLst/>
            <a:rect l="l" t="t" r="r" b="b"/>
            <a:pathLst>
              <a:path w="4550877" h="4385390">
                <a:moveTo>
                  <a:pt x="4550877" y="4385390"/>
                </a:moveTo>
                <a:lnTo>
                  <a:pt x="0" y="4385390"/>
                </a:lnTo>
                <a:lnTo>
                  <a:pt x="0" y="0"/>
                </a:lnTo>
                <a:lnTo>
                  <a:pt x="4550877" y="0"/>
                </a:lnTo>
                <a:lnTo>
                  <a:pt x="4550877" y="4385390"/>
                </a:lnTo>
                <a:close/>
              </a:path>
            </a:pathLst>
          </a:custGeom>
          <a:blipFill>
            <a:blip>
              <a:alphaModFix amt="19999"/>
              <a:extLst>
                <a:ext uri="{96DAC541-7B7A-43D3-8B79-37D633B846F1}">
                  <asvg:svgBlip xmlns:asvg="http://schemas.microsoft.com/office/drawing/2016/SVG/main" r:embed="rId2"/>
                </a:ext>
              </a:extLst>
            </a:blip>
            <a:stretch>
              <a:fillRect/>
            </a:stretch>
          </a:blipFill>
          <a:ln cap="sq">
            <a:noFill/>
            <a:prstDash val="solid"/>
            <a:miter/>
          </a:ln>
        </p:spPr>
      </p:sp>
      <p:sp>
        <p:nvSpPr>
          <p:cNvPr id="3" name="TextBox 3"/>
          <p:cNvSpPr txBox="1"/>
          <p:nvPr/>
        </p:nvSpPr>
        <p:spPr>
          <a:xfrm>
            <a:off x="1425365" y="4447834"/>
            <a:ext cx="11720688" cy="2482731"/>
          </a:xfrm>
          <a:prstGeom prst="rect">
            <a:avLst/>
          </a:prstGeom>
        </p:spPr>
        <p:txBody>
          <a:bodyPr lIns="0" tIns="0" rIns="0" bIns="0" rtlCol="0" anchor="t">
            <a:spAutoFit/>
          </a:bodyPr>
          <a:lstStyle/>
          <a:p>
            <a:pPr algn="l">
              <a:lnSpc>
                <a:spcPts val="2799"/>
              </a:lnSpc>
            </a:pPr>
            <a:r>
              <a:rPr lang="en-GB" sz="1999" dirty="0">
                <a:solidFill>
                  <a:srgbClr val="636363"/>
                </a:solidFill>
                <a:latin typeface="Open Sauce"/>
                <a:ea typeface="Open Sauce"/>
                <a:cs typeface="Open Sauce"/>
                <a:sym typeface="Open Sauce"/>
              </a:rPr>
              <a:t>Thought: Luxury is rarely about the big gestures.</a:t>
            </a:r>
          </a:p>
          <a:p>
            <a:pPr algn="l">
              <a:lnSpc>
                <a:spcPts val="2799"/>
              </a:lnSpc>
            </a:pPr>
            <a:endParaRPr lang="en-GB" sz="1999" dirty="0">
              <a:solidFill>
                <a:srgbClr val="636363"/>
              </a:solidFill>
              <a:latin typeface="Open Sauce"/>
              <a:ea typeface="Open Sauce"/>
              <a:cs typeface="Open Sauce"/>
              <a:sym typeface="Open Sauce"/>
            </a:endParaRPr>
          </a:p>
          <a:p>
            <a:pPr algn="l">
              <a:lnSpc>
                <a:spcPts val="2799"/>
              </a:lnSpc>
            </a:pPr>
            <a:r>
              <a:rPr lang="en-GB" sz="1999" dirty="0">
                <a:solidFill>
                  <a:srgbClr val="636363"/>
                </a:solidFill>
                <a:latin typeface="Open Sauce"/>
                <a:ea typeface="Open Sauce"/>
                <a:cs typeface="Open Sauce"/>
                <a:sym typeface="Open Sauce"/>
              </a:rPr>
              <a:t>It's the host remembering your name.</a:t>
            </a:r>
          </a:p>
          <a:p>
            <a:pPr algn="l">
              <a:lnSpc>
                <a:spcPts val="2799"/>
              </a:lnSpc>
            </a:pPr>
            <a:r>
              <a:rPr lang="en-GB" sz="1999" dirty="0">
                <a:solidFill>
                  <a:srgbClr val="636363"/>
                </a:solidFill>
                <a:latin typeface="Open Sauce"/>
                <a:ea typeface="Open Sauce"/>
                <a:cs typeface="Open Sauce"/>
                <a:sym typeface="Open Sauce"/>
              </a:rPr>
              <a:t>The preferred table waiting.</a:t>
            </a:r>
          </a:p>
          <a:p>
            <a:pPr algn="l">
              <a:lnSpc>
                <a:spcPts val="2799"/>
              </a:lnSpc>
            </a:pPr>
            <a:r>
              <a:rPr lang="en-GB" sz="1999" dirty="0">
                <a:solidFill>
                  <a:srgbClr val="636363"/>
                </a:solidFill>
                <a:latin typeface="Open Sauce"/>
                <a:ea typeface="Open Sauce"/>
                <a:cs typeface="Open Sauce"/>
                <a:sym typeface="Open Sauce"/>
              </a:rPr>
              <a:t>The room, already upgraded.</a:t>
            </a:r>
          </a:p>
          <a:p>
            <a:pPr algn="l">
              <a:lnSpc>
                <a:spcPts val="2799"/>
              </a:lnSpc>
            </a:pPr>
            <a:r>
              <a:rPr lang="en-GB" sz="1999" dirty="0">
                <a:solidFill>
                  <a:srgbClr val="636363"/>
                </a:solidFill>
                <a:latin typeface="Open Sauce"/>
                <a:ea typeface="Open Sauce"/>
                <a:cs typeface="Open Sauce"/>
                <a:sym typeface="Open Sauce"/>
              </a:rPr>
              <a:t>The seamless transfer. The late checkout.</a:t>
            </a:r>
          </a:p>
          <a:p>
            <a:pPr algn="l">
              <a:lnSpc>
                <a:spcPts val="2799"/>
              </a:lnSpc>
            </a:pPr>
            <a:r>
              <a:rPr lang="en-GB" sz="1999" dirty="0">
                <a:solidFill>
                  <a:srgbClr val="636363"/>
                </a:solidFill>
                <a:latin typeface="Open Sauce"/>
                <a:ea typeface="Open Sauce"/>
                <a:cs typeface="Open Sauce"/>
                <a:sym typeface="Open Sauce"/>
              </a:rPr>
              <a:t>The extra attention to detail.</a:t>
            </a:r>
            <a:endParaRPr lang="en-US" sz="1999" dirty="0">
              <a:solidFill>
                <a:srgbClr val="636363"/>
              </a:solidFill>
              <a:latin typeface="Open Sauce"/>
              <a:ea typeface="Open Sauce"/>
              <a:cs typeface="Open Sauce"/>
              <a:sym typeface="Open Sauce"/>
            </a:endParaRPr>
          </a:p>
        </p:txBody>
      </p:sp>
      <p:sp>
        <p:nvSpPr>
          <p:cNvPr id="4" name="AutoShape 4"/>
          <p:cNvSpPr/>
          <p:nvPr/>
        </p:nvSpPr>
        <p:spPr>
          <a:xfrm>
            <a:off x="1425365" y="3866350"/>
            <a:ext cx="11359656" cy="0"/>
          </a:xfrm>
          <a:prstGeom prst="line">
            <a:avLst/>
          </a:prstGeom>
          <a:ln w="19050" cap="flat">
            <a:solidFill>
              <a:srgbClr val="636363"/>
            </a:solidFill>
            <a:prstDash val="sysDash"/>
            <a:headEnd type="none" w="sm" len="sm"/>
            <a:tailEnd type="none" w="sm" len="sm"/>
          </a:ln>
        </p:spPr>
      </p:sp>
      <p:sp>
        <p:nvSpPr>
          <p:cNvPr id="5" name="TextBox 5"/>
          <p:cNvSpPr txBox="1"/>
          <p:nvPr/>
        </p:nvSpPr>
        <p:spPr>
          <a:xfrm>
            <a:off x="1425365" y="3059798"/>
            <a:ext cx="9747322" cy="492379"/>
          </a:xfrm>
          <a:prstGeom prst="rect">
            <a:avLst/>
          </a:prstGeom>
        </p:spPr>
        <p:txBody>
          <a:bodyPr lIns="0" tIns="0" rIns="0" bIns="0" rtlCol="0" anchor="t">
            <a:spAutoFit/>
          </a:bodyPr>
          <a:lstStyle/>
          <a:p>
            <a:pPr marL="0" lvl="0" indent="0" algn="l">
              <a:lnSpc>
                <a:spcPts val="4200"/>
              </a:lnSpc>
              <a:spcBef>
                <a:spcPct val="0"/>
              </a:spcBef>
            </a:pPr>
            <a:r>
              <a:rPr lang="en-GB" sz="3000" b="1" i="1" u="none" strike="noStrike" dirty="0">
                <a:solidFill>
                  <a:srgbClr val="636363"/>
                </a:solidFill>
                <a:latin typeface="Open Sauce Bold Italics"/>
                <a:ea typeface="Open Sauce Bold Italics"/>
                <a:cs typeface="Open Sauce Bold Italics"/>
                <a:sym typeface="Open Sauce Bold Italics"/>
              </a:rPr>
              <a:t>A lot in every little</a:t>
            </a:r>
            <a:endParaRPr lang="en-US" sz="3000" b="1" i="1" u="none" strike="noStrike" dirty="0">
              <a:solidFill>
                <a:srgbClr val="636363"/>
              </a:solidFill>
              <a:latin typeface="Open Sauce Bold Italics"/>
              <a:ea typeface="Open Sauce Bold Italics"/>
              <a:cs typeface="Open Sauce Bold Italics"/>
              <a:sym typeface="Open Sauce Bold Italics"/>
            </a:endParaRPr>
          </a:p>
        </p:txBody>
      </p:sp>
      <p:sp>
        <p:nvSpPr>
          <p:cNvPr id="6" name="TextBox 6"/>
          <p:cNvSpPr txBox="1"/>
          <p:nvPr/>
        </p:nvSpPr>
        <p:spPr>
          <a:xfrm>
            <a:off x="1425364" y="8035584"/>
            <a:ext cx="15833935" cy="1030988"/>
          </a:xfrm>
          <a:prstGeom prst="rect">
            <a:avLst/>
          </a:prstGeom>
        </p:spPr>
        <p:txBody>
          <a:bodyPr wrap="square" lIns="0" tIns="0" rIns="0" bIns="0" rtlCol="0" anchor="t">
            <a:spAutoFit/>
          </a:bodyPr>
          <a:lstStyle/>
          <a:p>
            <a:pPr marL="0" lvl="0" indent="0" algn="l">
              <a:lnSpc>
                <a:spcPts val="4200"/>
              </a:lnSpc>
              <a:spcBef>
                <a:spcPct val="0"/>
              </a:spcBef>
            </a:pPr>
            <a:r>
              <a:rPr lang="en-GB" sz="2500" b="1" i="1" u="none" strike="noStrike" dirty="0">
                <a:solidFill>
                  <a:srgbClr val="636363"/>
                </a:solidFill>
                <a:latin typeface="Open Sauce Bold Italics"/>
                <a:ea typeface="Open Sauce Bold Italics"/>
                <a:cs typeface="Open Sauce Bold Italics"/>
                <a:sym typeface="Open Sauce Bold Italics"/>
              </a:rPr>
              <a:t>The Platinum Card is built on hundreds of details most people never notice-but Platinum Card Members always feel. That’s what makes every little, a lot more.</a:t>
            </a:r>
            <a:endParaRPr lang="en-US" sz="2500" b="1" i="1" u="none" strike="noStrike" dirty="0">
              <a:solidFill>
                <a:srgbClr val="636363"/>
              </a:solidFill>
              <a:latin typeface="Open Sauce Bold Italics"/>
              <a:ea typeface="Open Sauce Bold Italics"/>
              <a:cs typeface="Open Sauce Bold Italics"/>
              <a:sym typeface="Open Sauce Bold Italics"/>
            </a:endParaRPr>
          </a:p>
        </p:txBody>
      </p:sp>
      <p:sp>
        <p:nvSpPr>
          <p:cNvPr id="7" name="Freeform 7"/>
          <p:cNvSpPr/>
          <p:nvPr/>
        </p:nvSpPr>
        <p:spPr>
          <a:xfrm>
            <a:off x="17259300" y="353461"/>
            <a:ext cx="808922" cy="808922"/>
          </a:xfrm>
          <a:custGeom>
            <a:avLst/>
            <a:gdLst/>
            <a:ahLst/>
            <a:cxnLst/>
            <a:rect l="l" t="t" r="r" b="b"/>
            <a:pathLst>
              <a:path w="808922" h="808922">
                <a:moveTo>
                  <a:pt x="0" y="0"/>
                </a:moveTo>
                <a:lnTo>
                  <a:pt x="808922" y="0"/>
                </a:lnTo>
                <a:lnTo>
                  <a:pt x="808922" y="808922"/>
                </a:lnTo>
                <a:lnTo>
                  <a:pt x="0" y="808922"/>
                </a:lnTo>
                <a:lnTo>
                  <a:pt x="0" y="0"/>
                </a:lnTo>
                <a:close/>
              </a:path>
            </a:pathLst>
          </a:custGeom>
          <a:blipFill>
            <a:blip r:embed="rId3"/>
            <a:stretch>
              <a:fillRect/>
            </a:stretch>
          </a:blipFill>
        </p:spPr>
      </p:sp>
      <p:sp>
        <p:nvSpPr>
          <p:cNvPr id="8" name="TextBox 8"/>
          <p:cNvSpPr txBox="1"/>
          <p:nvPr/>
        </p:nvSpPr>
        <p:spPr>
          <a:xfrm>
            <a:off x="1455827" y="1756470"/>
            <a:ext cx="5829882" cy="1124580"/>
          </a:xfrm>
          <a:prstGeom prst="rect">
            <a:avLst/>
          </a:prstGeom>
        </p:spPr>
        <p:txBody>
          <a:bodyPr lIns="0" tIns="0" rIns="0" bIns="0" rtlCol="0" anchor="t">
            <a:spAutoFit/>
          </a:bodyPr>
          <a:lstStyle/>
          <a:p>
            <a:pPr algn="l">
              <a:lnSpc>
                <a:spcPts val="7119"/>
              </a:lnSpc>
            </a:pPr>
            <a:r>
              <a:rPr lang="en-US" sz="7999">
                <a:solidFill>
                  <a:srgbClr val="636363"/>
                </a:solidFill>
                <a:latin typeface="BentonSans"/>
                <a:ea typeface="BentonSans"/>
                <a:cs typeface="BentonSans"/>
                <a:sym typeface="BentonSans"/>
              </a:rPr>
              <a:t>CONCEPT 1</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305E6-0461-FD6B-B568-67A948690CF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33177" y="454980"/>
            <a:ext cx="7431720" cy="9288000"/>
          </a:xfrm>
          <a:prstGeom prst="rect">
            <a:avLst/>
          </a:prstGeom>
        </p:spPr>
      </p:pic>
      <p:pic>
        <p:nvPicPr>
          <p:cNvPr id="5" name="Picture 4">
            <a:extLst>
              <a:ext uri="{FF2B5EF4-FFF2-40B4-BE49-F238E27FC236}">
                <a16:creationId xmlns:a16="http://schemas.microsoft.com/office/drawing/2014/main" id="{9CDB6B10-1447-EBB7-E7B1-3EFD9345478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705585" y="504984"/>
            <a:ext cx="7454763" cy="9316798"/>
          </a:xfrm>
          <a:prstGeom prst="rect">
            <a:avLst/>
          </a:prstGeom>
          <a:ln w="3175">
            <a:solidFill>
              <a:schemeClr val="tx1"/>
            </a:solidFill>
          </a:ln>
        </p:spPr>
      </p:pic>
      <p:sp>
        <p:nvSpPr>
          <p:cNvPr id="2" name="Freeform 2"/>
          <p:cNvSpPr/>
          <p:nvPr/>
        </p:nvSpPr>
        <p:spPr>
          <a:xfrm>
            <a:off x="17259300" y="353461"/>
            <a:ext cx="808922" cy="808922"/>
          </a:xfrm>
          <a:custGeom>
            <a:avLst/>
            <a:gdLst/>
            <a:ahLst/>
            <a:cxnLst/>
            <a:rect l="l" t="t" r="r" b="b"/>
            <a:pathLst>
              <a:path w="808922" h="808922">
                <a:moveTo>
                  <a:pt x="0" y="0"/>
                </a:moveTo>
                <a:lnTo>
                  <a:pt x="808922" y="0"/>
                </a:lnTo>
                <a:lnTo>
                  <a:pt x="808922" y="808922"/>
                </a:lnTo>
                <a:lnTo>
                  <a:pt x="0" y="808922"/>
                </a:lnTo>
                <a:lnTo>
                  <a:pt x="0" y="0"/>
                </a:lnTo>
                <a:close/>
              </a:path>
            </a:pathLst>
          </a:custGeom>
          <a:blipFill>
            <a:blip r:embed="rId4"/>
            <a:stretch>
              <a:fillRect/>
            </a:stretch>
          </a:blipFill>
        </p:spPr>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92AEE7-B015-CF86-9187-BADF8680B59F}"/>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5FAE1352-4CE0-5C5C-C6CA-6FD88D2F115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33177" y="454980"/>
            <a:ext cx="7431720" cy="9288000"/>
          </a:xfrm>
          <a:prstGeom prst="rect">
            <a:avLst/>
          </a:prstGeom>
        </p:spPr>
      </p:pic>
      <p:pic>
        <p:nvPicPr>
          <p:cNvPr id="5" name="Picture 4">
            <a:extLst>
              <a:ext uri="{FF2B5EF4-FFF2-40B4-BE49-F238E27FC236}">
                <a16:creationId xmlns:a16="http://schemas.microsoft.com/office/drawing/2014/main" id="{9E410102-18A3-64CB-2FC8-F9EA1FB41D4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705585" y="504984"/>
            <a:ext cx="7454762" cy="9316798"/>
          </a:xfrm>
          <a:prstGeom prst="rect">
            <a:avLst/>
          </a:prstGeom>
          <a:ln w="3175">
            <a:solidFill>
              <a:schemeClr val="tx1"/>
            </a:solidFill>
          </a:ln>
        </p:spPr>
      </p:pic>
      <p:sp>
        <p:nvSpPr>
          <p:cNvPr id="2" name="Freeform 2">
            <a:extLst>
              <a:ext uri="{FF2B5EF4-FFF2-40B4-BE49-F238E27FC236}">
                <a16:creationId xmlns:a16="http://schemas.microsoft.com/office/drawing/2014/main" id="{675DCD95-BD20-FCEF-C055-ADA01DF1B50B}"/>
              </a:ext>
            </a:extLst>
          </p:cNvPr>
          <p:cNvSpPr/>
          <p:nvPr/>
        </p:nvSpPr>
        <p:spPr>
          <a:xfrm>
            <a:off x="17259300" y="353461"/>
            <a:ext cx="808922" cy="808922"/>
          </a:xfrm>
          <a:custGeom>
            <a:avLst/>
            <a:gdLst/>
            <a:ahLst/>
            <a:cxnLst/>
            <a:rect l="l" t="t" r="r" b="b"/>
            <a:pathLst>
              <a:path w="808922" h="808922">
                <a:moveTo>
                  <a:pt x="0" y="0"/>
                </a:moveTo>
                <a:lnTo>
                  <a:pt x="808922" y="0"/>
                </a:lnTo>
                <a:lnTo>
                  <a:pt x="808922" y="808922"/>
                </a:lnTo>
                <a:lnTo>
                  <a:pt x="0" y="808922"/>
                </a:lnTo>
                <a:lnTo>
                  <a:pt x="0" y="0"/>
                </a:lnTo>
                <a:close/>
              </a:path>
            </a:pathLst>
          </a:custGeom>
          <a:blipFill>
            <a:blip r:embed="rId4"/>
            <a:stretch>
              <a:fillRect/>
            </a:stretch>
          </a:blipFill>
        </p:spPr>
      </p:sp>
    </p:spTree>
    <p:extLst>
      <p:ext uri="{BB962C8B-B14F-4D97-AF65-F5344CB8AC3E}">
        <p14:creationId xmlns:p14="http://schemas.microsoft.com/office/powerpoint/2010/main" val="42356275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7AA0DC-5429-704E-3C81-FF905A125FE3}"/>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DED4DA51-8105-E02A-06C3-865BF09BB7F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33177" y="454980"/>
            <a:ext cx="7431720" cy="9288000"/>
          </a:xfrm>
          <a:prstGeom prst="rect">
            <a:avLst/>
          </a:prstGeom>
        </p:spPr>
      </p:pic>
      <p:pic>
        <p:nvPicPr>
          <p:cNvPr id="5" name="Picture 4">
            <a:extLst>
              <a:ext uri="{FF2B5EF4-FFF2-40B4-BE49-F238E27FC236}">
                <a16:creationId xmlns:a16="http://schemas.microsoft.com/office/drawing/2014/main" id="{0EBE89D2-7E11-6FCB-5145-E8C476F7D45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705585" y="504984"/>
            <a:ext cx="7454762" cy="9316798"/>
          </a:xfrm>
          <a:prstGeom prst="rect">
            <a:avLst/>
          </a:prstGeom>
          <a:ln w="3175">
            <a:solidFill>
              <a:schemeClr val="tx1"/>
            </a:solidFill>
          </a:ln>
        </p:spPr>
      </p:pic>
      <p:sp>
        <p:nvSpPr>
          <p:cNvPr id="2" name="Freeform 2">
            <a:extLst>
              <a:ext uri="{FF2B5EF4-FFF2-40B4-BE49-F238E27FC236}">
                <a16:creationId xmlns:a16="http://schemas.microsoft.com/office/drawing/2014/main" id="{8738BF55-B98F-754D-62A7-DB66AD411BAE}"/>
              </a:ext>
            </a:extLst>
          </p:cNvPr>
          <p:cNvSpPr/>
          <p:nvPr/>
        </p:nvSpPr>
        <p:spPr>
          <a:xfrm>
            <a:off x="17259300" y="353461"/>
            <a:ext cx="808922" cy="808922"/>
          </a:xfrm>
          <a:custGeom>
            <a:avLst/>
            <a:gdLst/>
            <a:ahLst/>
            <a:cxnLst/>
            <a:rect l="l" t="t" r="r" b="b"/>
            <a:pathLst>
              <a:path w="808922" h="808922">
                <a:moveTo>
                  <a:pt x="0" y="0"/>
                </a:moveTo>
                <a:lnTo>
                  <a:pt x="808922" y="0"/>
                </a:lnTo>
                <a:lnTo>
                  <a:pt x="808922" y="808922"/>
                </a:lnTo>
                <a:lnTo>
                  <a:pt x="0" y="808922"/>
                </a:lnTo>
                <a:lnTo>
                  <a:pt x="0" y="0"/>
                </a:lnTo>
                <a:close/>
              </a:path>
            </a:pathLst>
          </a:custGeom>
          <a:blipFill>
            <a:blip r:embed="rId4"/>
            <a:stretch>
              <a:fillRect/>
            </a:stretch>
          </a:blipFill>
        </p:spPr>
      </p:sp>
    </p:spTree>
    <p:extLst>
      <p:ext uri="{BB962C8B-B14F-4D97-AF65-F5344CB8AC3E}">
        <p14:creationId xmlns:p14="http://schemas.microsoft.com/office/powerpoint/2010/main" val="40509151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118A3B-2641-3560-18D2-6839FC2C7F58}"/>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E2D1EAA2-C795-A5A8-4CFD-70C7C5E1FD5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33177" y="454980"/>
            <a:ext cx="7431720" cy="9288000"/>
          </a:xfrm>
          <a:prstGeom prst="rect">
            <a:avLst/>
          </a:prstGeom>
        </p:spPr>
      </p:pic>
      <p:pic>
        <p:nvPicPr>
          <p:cNvPr id="5" name="Picture 4">
            <a:extLst>
              <a:ext uri="{FF2B5EF4-FFF2-40B4-BE49-F238E27FC236}">
                <a16:creationId xmlns:a16="http://schemas.microsoft.com/office/drawing/2014/main" id="{20477134-CA6F-905B-800F-33BFA4A64FC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705585" y="504984"/>
            <a:ext cx="7454762" cy="9316798"/>
          </a:xfrm>
          <a:prstGeom prst="rect">
            <a:avLst/>
          </a:prstGeom>
          <a:ln w="3175">
            <a:solidFill>
              <a:schemeClr val="tx1"/>
            </a:solidFill>
          </a:ln>
        </p:spPr>
      </p:pic>
      <p:sp>
        <p:nvSpPr>
          <p:cNvPr id="2" name="Freeform 2">
            <a:extLst>
              <a:ext uri="{FF2B5EF4-FFF2-40B4-BE49-F238E27FC236}">
                <a16:creationId xmlns:a16="http://schemas.microsoft.com/office/drawing/2014/main" id="{E6D2D706-DEF4-1BC9-81D6-8056C732C0B7}"/>
              </a:ext>
            </a:extLst>
          </p:cNvPr>
          <p:cNvSpPr/>
          <p:nvPr/>
        </p:nvSpPr>
        <p:spPr>
          <a:xfrm>
            <a:off x="17259300" y="353461"/>
            <a:ext cx="808922" cy="808922"/>
          </a:xfrm>
          <a:custGeom>
            <a:avLst/>
            <a:gdLst/>
            <a:ahLst/>
            <a:cxnLst/>
            <a:rect l="l" t="t" r="r" b="b"/>
            <a:pathLst>
              <a:path w="808922" h="808922">
                <a:moveTo>
                  <a:pt x="0" y="0"/>
                </a:moveTo>
                <a:lnTo>
                  <a:pt x="808922" y="0"/>
                </a:lnTo>
                <a:lnTo>
                  <a:pt x="808922" y="808922"/>
                </a:lnTo>
                <a:lnTo>
                  <a:pt x="0" y="808922"/>
                </a:lnTo>
                <a:lnTo>
                  <a:pt x="0" y="0"/>
                </a:lnTo>
                <a:close/>
              </a:path>
            </a:pathLst>
          </a:custGeom>
          <a:blipFill>
            <a:blip r:embed="rId4"/>
            <a:stretch>
              <a:fillRect/>
            </a:stretch>
          </a:blipFill>
        </p:spPr>
      </p:sp>
    </p:spTree>
    <p:extLst>
      <p:ext uri="{BB962C8B-B14F-4D97-AF65-F5344CB8AC3E}">
        <p14:creationId xmlns:p14="http://schemas.microsoft.com/office/powerpoint/2010/main" val="9081744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flipV="1">
            <a:off x="14190" y="0"/>
            <a:ext cx="4550877" cy="4385390"/>
          </a:xfrm>
          <a:custGeom>
            <a:avLst/>
            <a:gdLst/>
            <a:ahLst/>
            <a:cxnLst/>
            <a:rect l="l" t="t" r="r" b="b"/>
            <a:pathLst>
              <a:path w="4550877" h="4385390">
                <a:moveTo>
                  <a:pt x="4550877" y="4385390"/>
                </a:moveTo>
                <a:lnTo>
                  <a:pt x="0" y="4385390"/>
                </a:lnTo>
                <a:lnTo>
                  <a:pt x="0" y="0"/>
                </a:lnTo>
                <a:lnTo>
                  <a:pt x="4550877" y="0"/>
                </a:lnTo>
                <a:lnTo>
                  <a:pt x="4550877" y="4385390"/>
                </a:lnTo>
                <a:close/>
              </a:path>
            </a:pathLst>
          </a:custGeom>
          <a:blipFill>
            <a:blip>
              <a:alphaModFix amt="19999"/>
              <a:extLst>
                <a:ext uri="{96DAC541-7B7A-43D3-8B79-37D633B846F1}">
                  <asvg:svgBlip xmlns:asvg="http://schemas.microsoft.com/office/drawing/2016/SVG/main" r:embed="rId2"/>
                </a:ext>
              </a:extLst>
            </a:blip>
            <a:stretch>
              <a:fillRect/>
            </a:stretch>
          </a:blipFill>
          <a:ln cap="sq">
            <a:noFill/>
            <a:prstDash val="solid"/>
            <a:miter/>
          </a:ln>
        </p:spPr>
      </p:sp>
      <p:sp>
        <p:nvSpPr>
          <p:cNvPr id="3" name="Freeform 3"/>
          <p:cNvSpPr/>
          <p:nvPr/>
        </p:nvSpPr>
        <p:spPr>
          <a:xfrm>
            <a:off x="17259300" y="353461"/>
            <a:ext cx="808922" cy="808922"/>
          </a:xfrm>
          <a:custGeom>
            <a:avLst/>
            <a:gdLst/>
            <a:ahLst/>
            <a:cxnLst/>
            <a:rect l="l" t="t" r="r" b="b"/>
            <a:pathLst>
              <a:path w="808922" h="808922">
                <a:moveTo>
                  <a:pt x="0" y="0"/>
                </a:moveTo>
                <a:lnTo>
                  <a:pt x="808922" y="0"/>
                </a:lnTo>
                <a:lnTo>
                  <a:pt x="808922" y="808922"/>
                </a:lnTo>
                <a:lnTo>
                  <a:pt x="0" y="808922"/>
                </a:lnTo>
                <a:lnTo>
                  <a:pt x="0" y="0"/>
                </a:lnTo>
                <a:close/>
              </a:path>
            </a:pathLst>
          </a:custGeom>
          <a:blipFill>
            <a:blip r:embed="rId3"/>
            <a:stretch>
              <a:fillRect/>
            </a:stretch>
          </a:blipFill>
        </p:spPr>
      </p:sp>
      <p:sp>
        <p:nvSpPr>
          <p:cNvPr id="4" name="AutoShape 4"/>
          <p:cNvSpPr/>
          <p:nvPr/>
        </p:nvSpPr>
        <p:spPr>
          <a:xfrm>
            <a:off x="2667000" y="3730604"/>
            <a:ext cx="11359656" cy="0"/>
          </a:xfrm>
          <a:prstGeom prst="line">
            <a:avLst/>
          </a:prstGeom>
          <a:ln w="19050" cap="flat">
            <a:solidFill>
              <a:srgbClr val="636363"/>
            </a:solidFill>
            <a:prstDash val="sysDash"/>
            <a:headEnd type="none" w="sm" len="sm"/>
            <a:tailEnd type="none" w="sm" len="sm"/>
          </a:ln>
        </p:spPr>
      </p:sp>
      <p:sp>
        <p:nvSpPr>
          <p:cNvPr id="5" name="TextBox 5"/>
          <p:cNvSpPr txBox="1"/>
          <p:nvPr/>
        </p:nvSpPr>
        <p:spPr>
          <a:xfrm>
            <a:off x="2667000" y="4229100"/>
            <a:ext cx="9747322" cy="3724033"/>
          </a:xfrm>
          <a:prstGeom prst="rect">
            <a:avLst/>
          </a:prstGeom>
        </p:spPr>
        <p:txBody>
          <a:bodyPr lIns="0" tIns="0" rIns="0" bIns="0" rtlCol="0" anchor="t">
            <a:spAutoFit/>
          </a:bodyPr>
          <a:lstStyle/>
          <a:p>
            <a:pPr marL="0" lvl="0" indent="0" algn="l">
              <a:lnSpc>
                <a:spcPts val="4200"/>
              </a:lnSpc>
              <a:spcBef>
                <a:spcPct val="0"/>
              </a:spcBef>
            </a:pPr>
            <a:r>
              <a:rPr lang="en-GB" sz="3000" b="1" i="1" u="none" strike="noStrike" dirty="0">
                <a:solidFill>
                  <a:srgbClr val="636363"/>
                </a:solidFill>
                <a:latin typeface="Open Sauce Bold Italics"/>
                <a:ea typeface="Open Sauce Bold Italics"/>
                <a:cs typeface="Open Sauce Bold Italics"/>
                <a:sym typeface="Open Sauce Bold Italics"/>
              </a:rPr>
              <a:t>Every little, a lot more</a:t>
            </a:r>
          </a:p>
          <a:p>
            <a:pPr marL="0" lvl="0" indent="0" algn="l">
              <a:lnSpc>
                <a:spcPts val="4200"/>
              </a:lnSpc>
              <a:spcBef>
                <a:spcPct val="0"/>
              </a:spcBef>
            </a:pPr>
            <a:endParaRPr lang="en-GB" sz="3000" b="1" i="1" dirty="0">
              <a:solidFill>
                <a:srgbClr val="636363"/>
              </a:solidFill>
              <a:latin typeface="Open Sauce Bold Italics"/>
              <a:ea typeface="Open Sauce Bold Italics"/>
              <a:cs typeface="Open Sauce Bold Italics"/>
              <a:sym typeface="Open Sauce Bold Italics"/>
            </a:endParaRPr>
          </a:p>
          <a:p>
            <a:pPr marL="0" lvl="0" indent="0" algn="l">
              <a:lnSpc>
                <a:spcPts val="4200"/>
              </a:lnSpc>
              <a:spcBef>
                <a:spcPct val="0"/>
              </a:spcBef>
            </a:pPr>
            <a:r>
              <a:rPr lang="en-GB" sz="3000" b="1" i="1" u="none" strike="noStrike" dirty="0">
                <a:solidFill>
                  <a:srgbClr val="636363"/>
                </a:solidFill>
                <a:latin typeface="Open Sauce Bold Italics"/>
                <a:ea typeface="Open Sauce Bold Italics"/>
                <a:cs typeface="Open Sauce Bold Italics"/>
                <a:sym typeface="Open Sauce Bold Italics"/>
              </a:rPr>
              <a:t>The little things are everything.</a:t>
            </a:r>
          </a:p>
          <a:p>
            <a:pPr marL="0" lvl="0" indent="0" algn="l">
              <a:lnSpc>
                <a:spcPts val="4200"/>
              </a:lnSpc>
              <a:spcBef>
                <a:spcPct val="0"/>
              </a:spcBef>
            </a:pPr>
            <a:endParaRPr lang="en-GB" sz="3000" b="1" i="1" u="none" strike="noStrike" dirty="0">
              <a:solidFill>
                <a:srgbClr val="636363"/>
              </a:solidFill>
              <a:latin typeface="Open Sauce Bold Italics"/>
              <a:ea typeface="Open Sauce Bold Italics"/>
              <a:cs typeface="Open Sauce Bold Italics"/>
              <a:sym typeface="Open Sauce Bold Italics"/>
            </a:endParaRPr>
          </a:p>
          <a:p>
            <a:pPr marL="0" lvl="0" indent="0" algn="l">
              <a:lnSpc>
                <a:spcPts val="4200"/>
              </a:lnSpc>
              <a:spcBef>
                <a:spcPct val="0"/>
              </a:spcBef>
            </a:pPr>
            <a:r>
              <a:rPr lang="en-GB" sz="3000" b="1" i="1" u="none" strike="noStrike" dirty="0">
                <a:solidFill>
                  <a:srgbClr val="636363"/>
                </a:solidFill>
                <a:latin typeface="Open Sauce Bold Italics"/>
                <a:ea typeface="Open Sauce Bold Italics"/>
                <a:cs typeface="Open Sauce Bold Italics"/>
                <a:sym typeface="Open Sauce Bold Italics"/>
              </a:rPr>
              <a:t>Every little possibility, magnified.</a:t>
            </a:r>
          </a:p>
          <a:p>
            <a:pPr marL="0" lvl="0" indent="0" algn="l">
              <a:lnSpc>
                <a:spcPts val="4200"/>
              </a:lnSpc>
              <a:spcBef>
                <a:spcPct val="0"/>
              </a:spcBef>
            </a:pPr>
            <a:endParaRPr lang="en-GB" sz="3000" b="1" i="1" dirty="0">
              <a:solidFill>
                <a:srgbClr val="636363"/>
              </a:solidFill>
              <a:latin typeface="Open Sauce Bold Italics"/>
              <a:ea typeface="Open Sauce Bold Italics"/>
              <a:cs typeface="Open Sauce Bold Italics"/>
              <a:sym typeface="Open Sauce Bold Italics"/>
            </a:endParaRPr>
          </a:p>
          <a:p>
            <a:pPr marL="0" lvl="0" indent="0" algn="l">
              <a:lnSpc>
                <a:spcPts val="4200"/>
              </a:lnSpc>
              <a:spcBef>
                <a:spcPct val="0"/>
              </a:spcBef>
            </a:pPr>
            <a:r>
              <a:rPr lang="en-GB" sz="3000" b="1" i="1" u="none" strike="noStrike" dirty="0">
                <a:solidFill>
                  <a:srgbClr val="636363"/>
                </a:solidFill>
                <a:latin typeface="Open Sauce Bold Italics"/>
                <a:ea typeface="Open Sauce Bold Italics"/>
                <a:cs typeface="Open Sauce Bold Italics"/>
                <a:sym typeface="Open Sauce Bold Italics"/>
              </a:rPr>
              <a:t>Explore every possibility.</a:t>
            </a:r>
            <a:endParaRPr lang="en-US" sz="3000" b="1" i="1" u="none" strike="noStrike" dirty="0">
              <a:solidFill>
                <a:srgbClr val="636363"/>
              </a:solidFill>
              <a:latin typeface="Open Sauce Bold Italics"/>
              <a:ea typeface="Open Sauce Bold Italics"/>
              <a:cs typeface="Open Sauce Bold Italics"/>
              <a:sym typeface="Open Sauce Bold Italics"/>
            </a:endParaRPr>
          </a:p>
        </p:txBody>
      </p:sp>
      <p:sp>
        <p:nvSpPr>
          <p:cNvPr id="6" name="TextBox 6"/>
          <p:cNvSpPr txBox="1"/>
          <p:nvPr/>
        </p:nvSpPr>
        <p:spPr>
          <a:xfrm>
            <a:off x="2667000" y="2466954"/>
            <a:ext cx="8366416" cy="701675"/>
          </a:xfrm>
          <a:prstGeom prst="rect">
            <a:avLst/>
          </a:prstGeom>
        </p:spPr>
        <p:txBody>
          <a:bodyPr lIns="0" tIns="0" rIns="0" bIns="0" rtlCol="0" anchor="t">
            <a:spAutoFit/>
          </a:bodyPr>
          <a:lstStyle/>
          <a:p>
            <a:pPr algn="l">
              <a:lnSpc>
                <a:spcPts val="4450"/>
              </a:lnSpc>
            </a:pPr>
            <a:r>
              <a:rPr lang="en-US" sz="5000" dirty="0">
                <a:solidFill>
                  <a:srgbClr val="636363"/>
                </a:solidFill>
                <a:latin typeface="BentonSans"/>
                <a:ea typeface="BentonSans"/>
                <a:cs typeface="BentonSans"/>
                <a:sym typeface="BentonSans"/>
              </a:rPr>
              <a:t>CONCEPT LINE OPTION</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TotalTime>
  <Words>393</Words>
  <Application>Microsoft Office PowerPoint</Application>
  <PresentationFormat>Custom</PresentationFormat>
  <Paragraphs>55</Paragraphs>
  <Slides>18</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18</vt:i4>
      </vt:variant>
    </vt:vector>
  </HeadingPairs>
  <TitlesOfParts>
    <vt:vector size="26" baseType="lpstr">
      <vt:lpstr>Open Sauce Bold Italics</vt:lpstr>
      <vt:lpstr>Calibri</vt:lpstr>
      <vt:lpstr>BentonSans</vt:lpstr>
      <vt:lpstr>BentonSans Bold</vt:lpstr>
      <vt:lpstr>BentonSans Light</vt:lpstr>
      <vt:lpstr>Open Sauce</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Platinum Card Exploration Campaign 2026 </dc:title>
  <cp:lastModifiedBy>Bhagyashree</cp:lastModifiedBy>
  <cp:revision>28</cp:revision>
  <dcterms:created xsi:type="dcterms:W3CDTF">2006-08-16T00:00:00Z</dcterms:created>
  <dcterms:modified xsi:type="dcterms:W3CDTF">2026-06-18T14:27:13Z</dcterms:modified>
  <dc:identifier>DAHL5zhYm0A</dc:identifier>
</cp:coreProperties>
</file>