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71" r:id="rId7"/>
    <p:sldId id="272" r:id="rId8"/>
    <p:sldId id="273" r:id="rId9"/>
    <p:sldId id="264" r:id="rId10"/>
    <p:sldId id="265" r:id="rId11"/>
    <p:sldId id="266" r:id="rId12"/>
    <p:sldId id="274" r:id="rId13"/>
    <p:sldId id="275" r:id="rId14"/>
    <p:sldId id="269" r:id="rId15"/>
    <p:sldId id="270" r:id="rId16"/>
  </p:sldIdLst>
  <p:sldSz cx="18288000" cy="10287000"/>
  <p:notesSz cx="6858000" cy="9144000"/>
  <p:embeddedFontLst>
    <p:embeddedFont>
      <p:font typeface="BentonSans" panose="020B0604020202020204" charset="0"/>
      <p:regular r:id="rId17"/>
    </p:embeddedFont>
    <p:embeddedFont>
      <p:font typeface="BentonSans Bold" panose="020B0604020202020204" charset="0"/>
      <p:regular r:id="rId18"/>
    </p:embeddedFont>
    <p:embeddedFont>
      <p:font typeface="BentonSans Light" panose="020B0604020202020204" charset="0"/>
      <p:regular r:id="rId19"/>
    </p:embeddedFont>
    <p:embeddedFont>
      <p:font typeface="Open Sauce" panose="020B0604020202020204" charset="0"/>
      <p:regular r:id="rId20"/>
    </p:embeddedFont>
    <p:embeddedFont>
      <p:font typeface="Open Sauce Bold Italics" panose="020B0604020202020204" charset="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47" d="100"/>
          <a:sy n="47" d="100"/>
        </p:scale>
        <p:origin x="500" y="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sv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3.sv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9.jpe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sv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0E0E0"/>
        </a:solidFill>
        <a:effectLst/>
      </p:bgPr>
    </p:bg>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grpSp>
        <p:nvGrpSpPr>
          <p:cNvPr id="3" name="Group 3"/>
          <p:cNvGrpSpPr/>
          <p:nvPr/>
        </p:nvGrpSpPr>
        <p:grpSpPr>
          <a:xfrm>
            <a:off x="643129" y="353461"/>
            <a:ext cx="628170" cy="62817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ln w="19050" cap="sq">
              <a:solidFill>
                <a:srgbClr val="636363"/>
              </a:solidFill>
              <a:prstDash val="solid"/>
              <a:miter/>
            </a:ln>
          </p:spPr>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2239"/>
                </a:lnSpc>
              </a:pPr>
              <a:endParaRPr/>
            </a:p>
          </p:txBody>
        </p:sp>
      </p:grpSp>
      <p:sp>
        <p:nvSpPr>
          <p:cNvPr id="6" name="Freeform 6"/>
          <p:cNvSpPr/>
          <p:nvPr/>
        </p:nvSpPr>
        <p:spPr>
          <a:xfrm>
            <a:off x="839422" y="549753"/>
            <a:ext cx="235585" cy="235585"/>
          </a:xfrm>
          <a:custGeom>
            <a:avLst/>
            <a:gdLst/>
            <a:ahLst/>
            <a:cxnLst/>
            <a:rect l="l" t="t" r="r" b="b"/>
            <a:pathLst>
              <a:path w="235585" h="235585">
                <a:moveTo>
                  <a:pt x="0" y="0"/>
                </a:moveTo>
                <a:lnTo>
                  <a:pt x="235585" y="0"/>
                </a:lnTo>
                <a:lnTo>
                  <a:pt x="235585" y="235585"/>
                </a:lnTo>
                <a:lnTo>
                  <a:pt x="0" y="235585"/>
                </a:lnTo>
                <a:lnTo>
                  <a:pt x="0" y="0"/>
                </a:lnTo>
                <a:close/>
              </a:path>
            </a:pathLst>
          </a:custGeom>
          <a:blipFill>
            <a:blip>
              <a:extLst>
                <a:ext uri="{96DAC541-7B7A-43D3-8B79-37D633B846F1}">
                  <asvg:svgBlip xmlns:asvg="http://schemas.microsoft.com/office/drawing/2016/SVG/main" r:embed="rId3"/>
                </a:ext>
              </a:extLst>
            </a:blip>
            <a:stretch>
              <a:fillRect/>
            </a:stretch>
          </a:blipFill>
        </p:spPr>
      </p:sp>
      <p:sp>
        <p:nvSpPr>
          <p:cNvPr id="7" name="AutoShape 7"/>
          <p:cNvSpPr/>
          <p:nvPr/>
        </p:nvSpPr>
        <p:spPr>
          <a:xfrm>
            <a:off x="1271299" y="667546"/>
            <a:ext cx="772170" cy="0"/>
          </a:xfrm>
          <a:prstGeom prst="line">
            <a:avLst/>
          </a:prstGeom>
          <a:ln w="19050" cap="flat">
            <a:solidFill>
              <a:srgbClr val="636363"/>
            </a:solidFill>
            <a:prstDash val="solid"/>
            <a:headEnd type="none" w="sm" len="sm"/>
            <a:tailEnd type="triangle" w="lg" len="med"/>
          </a:ln>
        </p:spPr>
      </p:sp>
      <p:sp>
        <p:nvSpPr>
          <p:cNvPr id="8" name="Freeform 8"/>
          <p:cNvSpPr/>
          <p:nvPr/>
        </p:nvSpPr>
        <p:spPr>
          <a:xfrm>
            <a:off x="10601325" y="2600325"/>
            <a:ext cx="7686675" cy="7686675"/>
          </a:xfrm>
          <a:custGeom>
            <a:avLst/>
            <a:gdLst/>
            <a:ahLst/>
            <a:cxnLst/>
            <a:rect l="l" t="t" r="r" b="b"/>
            <a:pathLst>
              <a:path w="7686675" h="7686675">
                <a:moveTo>
                  <a:pt x="0" y="0"/>
                </a:moveTo>
                <a:lnTo>
                  <a:pt x="7686675" y="0"/>
                </a:lnTo>
                <a:lnTo>
                  <a:pt x="7686675" y="7686675"/>
                </a:lnTo>
                <a:lnTo>
                  <a:pt x="0" y="7686675"/>
                </a:lnTo>
                <a:lnTo>
                  <a:pt x="0" y="0"/>
                </a:lnTo>
                <a:close/>
              </a:path>
            </a:pathLst>
          </a:custGeom>
          <a:blipFill>
            <a:blip>
              <a:alphaModFix amt="19999"/>
              <a:extLst>
                <a:ext uri="{96DAC541-7B7A-43D3-8B79-37D633B846F1}">
                  <asvg:svgBlip xmlns:asvg="http://schemas.microsoft.com/office/drawing/2016/SVG/main" r:embed="rId4"/>
                </a:ext>
              </a:extLst>
            </a:blip>
            <a:stretch>
              <a:fillRect/>
            </a:stretch>
          </a:blipFill>
        </p:spPr>
      </p:sp>
      <p:sp>
        <p:nvSpPr>
          <p:cNvPr id="9" name="Freeform 9"/>
          <p:cNvSpPr/>
          <p:nvPr/>
        </p:nvSpPr>
        <p:spPr>
          <a:xfrm>
            <a:off x="14190" y="0"/>
            <a:ext cx="18273810" cy="10287000"/>
          </a:xfrm>
          <a:custGeom>
            <a:avLst/>
            <a:gdLst/>
            <a:ahLst/>
            <a:cxnLst/>
            <a:rect l="l" t="t" r="r" b="b"/>
            <a:pathLst>
              <a:path w="18273810" h="10287000">
                <a:moveTo>
                  <a:pt x="0" y="0"/>
                </a:moveTo>
                <a:lnTo>
                  <a:pt x="18273810" y="0"/>
                </a:lnTo>
                <a:lnTo>
                  <a:pt x="18273810" y="10287000"/>
                </a:lnTo>
                <a:lnTo>
                  <a:pt x="0" y="10287000"/>
                </a:lnTo>
                <a:lnTo>
                  <a:pt x="0" y="0"/>
                </a:lnTo>
                <a:close/>
              </a:path>
            </a:pathLst>
          </a:custGeom>
          <a:blipFill>
            <a:blip r:embed="rId5"/>
            <a:stretch>
              <a:fillRect l="-203" t="-20230" r="-14938" b="-16299"/>
            </a:stretch>
          </a:blipFill>
        </p:spPr>
      </p:sp>
      <p:sp>
        <p:nvSpPr>
          <p:cNvPr id="10" name="Freeform 10"/>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6"/>
            <a:stretch>
              <a:fillRect/>
            </a:stretch>
          </a:blipFill>
        </p:spPr>
      </p:sp>
      <p:sp>
        <p:nvSpPr>
          <p:cNvPr id="11" name="Freeform 11"/>
          <p:cNvSpPr/>
          <p:nvPr/>
        </p:nvSpPr>
        <p:spPr>
          <a:xfrm>
            <a:off x="-11041048" y="-7990042"/>
            <a:ext cx="35969644" cy="23650041"/>
          </a:xfrm>
          <a:custGeom>
            <a:avLst/>
            <a:gdLst/>
            <a:ahLst/>
            <a:cxnLst/>
            <a:rect l="l" t="t" r="r" b="b"/>
            <a:pathLst>
              <a:path w="35969644" h="23650041">
                <a:moveTo>
                  <a:pt x="0" y="0"/>
                </a:moveTo>
                <a:lnTo>
                  <a:pt x="35969644" y="0"/>
                </a:lnTo>
                <a:lnTo>
                  <a:pt x="35969644" y="23650041"/>
                </a:lnTo>
                <a:lnTo>
                  <a:pt x="0" y="23650041"/>
                </a:lnTo>
                <a:lnTo>
                  <a:pt x="0" y="0"/>
                </a:lnTo>
                <a:close/>
              </a:path>
            </a:pathLst>
          </a:custGeom>
          <a:blipFill>
            <a:blip r:embed="rId7"/>
            <a:stretch>
              <a:fillRect/>
            </a:stretch>
          </a:blipFill>
        </p:spPr>
      </p:sp>
      <p:sp>
        <p:nvSpPr>
          <p:cNvPr id="12" name="TextBox 12"/>
          <p:cNvSpPr txBox="1"/>
          <p:nvPr/>
        </p:nvSpPr>
        <p:spPr>
          <a:xfrm>
            <a:off x="643129" y="3726607"/>
            <a:ext cx="8342825" cy="1403349"/>
          </a:xfrm>
          <a:prstGeom prst="rect">
            <a:avLst/>
          </a:prstGeom>
        </p:spPr>
        <p:txBody>
          <a:bodyPr lIns="0" tIns="0" rIns="0" bIns="0" rtlCol="0" anchor="t">
            <a:spAutoFit/>
          </a:bodyPr>
          <a:lstStyle/>
          <a:p>
            <a:pPr algn="just">
              <a:lnSpc>
                <a:spcPts val="8899"/>
              </a:lnSpc>
            </a:pPr>
            <a:r>
              <a:rPr lang="en-US" sz="9999" b="1">
                <a:solidFill>
                  <a:srgbClr val="636363"/>
                </a:solidFill>
                <a:latin typeface="BentonSans Bold"/>
                <a:ea typeface="BentonSans Bold"/>
                <a:cs typeface="BentonSans Bold"/>
                <a:sym typeface="BentonSans Bold"/>
              </a:rPr>
              <a:t>CAMPAIGN</a:t>
            </a:r>
          </a:p>
        </p:txBody>
      </p:sp>
      <p:sp>
        <p:nvSpPr>
          <p:cNvPr id="13" name="TextBox 13"/>
          <p:cNvSpPr txBox="1"/>
          <p:nvPr/>
        </p:nvSpPr>
        <p:spPr>
          <a:xfrm>
            <a:off x="643129" y="5124450"/>
            <a:ext cx="5492409" cy="812800"/>
          </a:xfrm>
          <a:prstGeom prst="rect">
            <a:avLst/>
          </a:prstGeom>
        </p:spPr>
        <p:txBody>
          <a:bodyPr lIns="0" tIns="0" rIns="0" bIns="0" rtlCol="0" anchor="t">
            <a:spAutoFit/>
          </a:bodyPr>
          <a:lstStyle/>
          <a:p>
            <a:pPr algn="just">
              <a:lnSpc>
                <a:spcPts val="5600"/>
              </a:lnSpc>
            </a:pPr>
            <a:r>
              <a:rPr lang="en-US" sz="5000" spc="150">
                <a:solidFill>
                  <a:srgbClr val="636363"/>
                </a:solidFill>
                <a:latin typeface="BentonSans Light"/>
                <a:ea typeface="BentonSans Light"/>
                <a:cs typeface="BentonSans Light"/>
                <a:sym typeface="BentonSans Light"/>
              </a:rPr>
              <a:t>PLATINUM CARD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flipV="1">
            <a:off x="13737123" y="0"/>
            <a:ext cx="4550877" cy="4385390"/>
          </a:xfrm>
          <a:custGeom>
            <a:avLst/>
            <a:gdLst/>
            <a:ahLst/>
            <a:cxnLst/>
            <a:rect l="l" t="t" r="r" b="b"/>
            <a:pathLst>
              <a:path w="4550877" h="4385390">
                <a:moveTo>
                  <a:pt x="0" y="4385390"/>
                </a:moveTo>
                <a:lnTo>
                  <a:pt x="4550877" y="4385390"/>
                </a:lnTo>
                <a:lnTo>
                  <a:pt x="4550877" y="0"/>
                </a:lnTo>
                <a:lnTo>
                  <a:pt x="0" y="0"/>
                </a:lnTo>
                <a:lnTo>
                  <a:pt x="0"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4" name="TextBox 4"/>
          <p:cNvSpPr txBox="1"/>
          <p:nvPr/>
        </p:nvSpPr>
        <p:spPr>
          <a:xfrm>
            <a:off x="1425365" y="4551511"/>
            <a:ext cx="13794928" cy="3511550"/>
          </a:xfrm>
          <a:prstGeom prst="rect">
            <a:avLst/>
          </a:prstGeom>
        </p:spPr>
        <p:txBody>
          <a:bodyPr lIns="0" tIns="0" rIns="0" bIns="0" rtlCol="0" anchor="t">
            <a:spAutoFit/>
          </a:bodyPr>
          <a:lstStyle/>
          <a:p>
            <a:pPr algn="l">
              <a:lnSpc>
                <a:spcPts val="2799"/>
              </a:lnSpc>
            </a:pPr>
            <a:r>
              <a:rPr lang="en-US" sz="1999">
                <a:solidFill>
                  <a:srgbClr val="232323"/>
                </a:solidFill>
                <a:latin typeface="Open Sauce"/>
                <a:ea typeface="Open Sauce"/>
                <a:cs typeface="Open Sauce"/>
                <a:sym typeface="Open Sauce"/>
              </a:rPr>
              <a:t>Thought: The greatest luxury isn't access.</a:t>
            </a:r>
          </a:p>
          <a:p>
            <a:pPr algn="l">
              <a:lnSpc>
                <a:spcPts val="2799"/>
              </a:lnSpc>
            </a:pPr>
            <a:r>
              <a:rPr lang="en-US" sz="1999">
                <a:solidFill>
                  <a:srgbClr val="232323"/>
                </a:solidFill>
                <a:latin typeface="Open Sauce"/>
                <a:ea typeface="Open Sauce"/>
                <a:cs typeface="Open Sauce"/>
                <a:sym typeface="Open Sauce"/>
              </a:rPr>
              <a:t>It's arriving to find everything already handled.</a:t>
            </a:r>
          </a:p>
          <a:p>
            <a:pPr algn="l">
              <a:lnSpc>
                <a:spcPts val="2799"/>
              </a:lnSpc>
            </a:pPr>
            <a:endParaRPr lang="en-US" sz="1999">
              <a:solidFill>
                <a:srgbClr val="232323"/>
              </a:solidFill>
              <a:latin typeface="Open Sauce"/>
              <a:ea typeface="Open Sauce"/>
              <a:cs typeface="Open Sauce"/>
              <a:sym typeface="Open Sauce"/>
            </a:endParaRPr>
          </a:p>
          <a:p>
            <a:pPr algn="l">
              <a:lnSpc>
                <a:spcPts val="2799"/>
              </a:lnSpc>
            </a:pPr>
            <a:r>
              <a:rPr lang="en-US" sz="1999">
                <a:solidFill>
                  <a:srgbClr val="232323"/>
                </a:solidFill>
                <a:latin typeface="Open Sauce"/>
                <a:ea typeface="Open Sauce"/>
                <a:cs typeface="Open Sauce"/>
                <a:sym typeface="Open Sauce"/>
              </a:rPr>
              <a:t>Nothing holding you back.</a:t>
            </a:r>
          </a:p>
          <a:p>
            <a:pPr algn="l">
              <a:lnSpc>
                <a:spcPts val="2799"/>
              </a:lnSpc>
            </a:pPr>
            <a:r>
              <a:rPr lang="en-US" sz="1999">
                <a:solidFill>
                  <a:srgbClr val="232323"/>
                </a:solidFill>
                <a:latin typeface="Open Sauce"/>
                <a:ea typeface="Open Sauce"/>
                <a:cs typeface="Open Sauce"/>
                <a:sym typeface="Open Sauce"/>
              </a:rPr>
              <a:t>No rules to how you like to indulge.</a:t>
            </a:r>
          </a:p>
          <a:p>
            <a:pPr algn="l">
              <a:lnSpc>
                <a:spcPts val="2799"/>
              </a:lnSpc>
            </a:pPr>
            <a:r>
              <a:rPr lang="en-US" sz="1999">
                <a:solidFill>
                  <a:srgbClr val="232323"/>
                </a:solidFill>
                <a:latin typeface="Open Sauce"/>
                <a:ea typeface="Open Sauce"/>
                <a:cs typeface="Open Sauce"/>
                <a:sym typeface="Open Sauce"/>
              </a:rPr>
              <a:t>And every little detail, taken care of.</a:t>
            </a:r>
          </a:p>
          <a:p>
            <a:pPr algn="l">
              <a:lnSpc>
                <a:spcPts val="2799"/>
              </a:lnSpc>
            </a:pPr>
            <a:endParaRPr lang="en-US" sz="1999">
              <a:solidFill>
                <a:srgbClr val="232323"/>
              </a:solidFill>
              <a:latin typeface="Open Sauce"/>
              <a:ea typeface="Open Sauce"/>
              <a:cs typeface="Open Sauce"/>
              <a:sym typeface="Open Sauce"/>
            </a:endParaRPr>
          </a:p>
          <a:p>
            <a:pPr algn="l">
              <a:lnSpc>
                <a:spcPts val="2799"/>
              </a:lnSpc>
            </a:pPr>
            <a:r>
              <a:rPr lang="en-US" sz="1999">
                <a:solidFill>
                  <a:srgbClr val="232323"/>
                </a:solidFill>
                <a:latin typeface="Open Sauce"/>
                <a:ea typeface="Open Sauce"/>
                <a:cs typeface="Open Sauce"/>
                <a:sym typeface="Open Sauce"/>
              </a:rPr>
              <a:t>You can sleep in longer without worrying about check-out times.</a:t>
            </a:r>
          </a:p>
          <a:p>
            <a:pPr algn="l">
              <a:lnSpc>
                <a:spcPts val="2799"/>
              </a:lnSpc>
            </a:pPr>
            <a:r>
              <a:rPr lang="en-US" sz="1999">
                <a:solidFill>
                  <a:srgbClr val="232323"/>
                </a:solidFill>
                <a:latin typeface="Open Sauce"/>
                <a:ea typeface="Open Sauce"/>
                <a:cs typeface="Open Sauce"/>
                <a:sym typeface="Open Sauce"/>
              </a:rPr>
              <a:t>Shop overseas without being too worried about currency exchanges.</a:t>
            </a:r>
          </a:p>
          <a:p>
            <a:pPr marL="0" lvl="0" indent="0" algn="l">
              <a:lnSpc>
                <a:spcPts val="2799"/>
              </a:lnSpc>
              <a:spcBef>
                <a:spcPct val="0"/>
              </a:spcBef>
            </a:pPr>
            <a:r>
              <a:rPr lang="en-US" sz="1999">
                <a:solidFill>
                  <a:srgbClr val="232323"/>
                </a:solidFill>
                <a:latin typeface="Open Sauce"/>
                <a:ea typeface="Open Sauce"/>
                <a:cs typeface="Open Sauce"/>
                <a:sym typeface="Open Sauce"/>
              </a:rPr>
              <a:t>and relax while the world goes berserk around you.</a:t>
            </a:r>
          </a:p>
        </p:txBody>
      </p:sp>
      <p:sp>
        <p:nvSpPr>
          <p:cNvPr id="5" name="TextBox 5"/>
          <p:cNvSpPr txBox="1"/>
          <p:nvPr/>
        </p:nvSpPr>
        <p:spPr>
          <a:xfrm>
            <a:off x="1425365" y="3059798"/>
            <a:ext cx="9747322" cy="523875"/>
          </a:xfrm>
          <a:prstGeom prst="rect">
            <a:avLst/>
          </a:prstGeom>
        </p:spPr>
        <p:txBody>
          <a:bodyPr lIns="0" tIns="0" rIns="0" bIns="0" rtlCol="0" anchor="t">
            <a:spAutoFit/>
          </a:bodyPr>
          <a:lstStyle/>
          <a:p>
            <a:pPr marL="0" lvl="0" indent="0" algn="l">
              <a:lnSpc>
                <a:spcPts val="4200"/>
              </a:lnSpc>
              <a:spcBef>
                <a:spcPct val="0"/>
              </a:spcBef>
            </a:pPr>
            <a:r>
              <a:rPr lang="en-US" sz="3000" b="1" i="1">
                <a:solidFill>
                  <a:srgbClr val="636363"/>
                </a:solidFill>
                <a:latin typeface="Open Sauce Bold Italics"/>
                <a:ea typeface="Open Sauce Bold Italics"/>
                <a:cs typeface="Open Sauce Bold Italics"/>
                <a:sym typeface="Open Sauce Bold Italics"/>
              </a:rPr>
              <a:t>Everyth</a:t>
            </a:r>
            <a:r>
              <a:rPr lang="en-US" sz="3000" b="1" i="1" u="none" strike="noStrike">
                <a:solidFill>
                  <a:srgbClr val="636363"/>
                </a:solidFill>
                <a:latin typeface="Open Sauce Bold Italics"/>
                <a:ea typeface="Open Sauce Bold Italics"/>
                <a:cs typeface="Open Sauce Bold Italics"/>
                <a:sym typeface="Open Sauce Bold Italics"/>
              </a:rPr>
              <a:t>ing and more</a:t>
            </a:r>
          </a:p>
        </p:txBody>
      </p:sp>
      <p:sp>
        <p:nvSpPr>
          <p:cNvPr id="6" name="TextBox 6"/>
          <p:cNvSpPr txBox="1"/>
          <p:nvPr/>
        </p:nvSpPr>
        <p:spPr>
          <a:xfrm>
            <a:off x="1425365" y="8691712"/>
            <a:ext cx="14680650" cy="1057275"/>
          </a:xfrm>
          <a:prstGeom prst="rect">
            <a:avLst/>
          </a:prstGeom>
        </p:spPr>
        <p:txBody>
          <a:bodyPr lIns="0" tIns="0" rIns="0" bIns="0" rtlCol="0" anchor="t">
            <a:spAutoFit/>
          </a:bodyPr>
          <a:lstStyle/>
          <a:p>
            <a:pPr marL="0" lvl="0" indent="0" algn="l">
              <a:lnSpc>
                <a:spcPts val="4200"/>
              </a:lnSpc>
              <a:spcBef>
                <a:spcPct val="0"/>
              </a:spcBef>
            </a:pPr>
            <a:r>
              <a:rPr lang="en-US" sz="3000" b="1" i="1">
                <a:solidFill>
                  <a:srgbClr val="636363"/>
                </a:solidFill>
                <a:latin typeface="Open Sauce Bold Italics"/>
                <a:ea typeface="Open Sauce Bold Italics"/>
                <a:cs typeface="Open Sauce Bold Italics"/>
                <a:sym typeface="Open Sauce Bold Italics"/>
              </a:rPr>
              <a:t>With t</a:t>
            </a:r>
            <a:r>
              <a:rPr lang="en-US" sz="3000" b="1" i="1" u="none" strike="noStrike">
                <a:solidFill>
                  <a:srgbClr val="636363"/>
                </a:solidFill>
                <a:latin typeface="Open Sauce Bold Italics"/>
                <a:ea typeface="Open Sauce Bold Italics"/>
                <a:cs typeface="Open Sauce Bold Italics"/>
                <a:sym typeface="Open Sauce Bold Italics"/>
              </a:rPr>
              <a:t>he Platinum Card, you get to live life the way it’s meant to be lived. </a:t>
            </a:r>
          </a:p>
          <a:p>
            <a:pPr marL="0" lvl="0" indent="0" algn="l">
              <a:lnSpc>
                <a:spcPts val="4200"/>
              </a:lnSpc>
              <a:spcBef>
                <a:spcPct val="0"/>
              </a:spcBef>
            </a:pPr>
            <a:r>
              <a:rPr lang="en-US" sz="3000" b="1" i="1" u="none" strike="noStrike">
                <a:solidFill>
                  <a:srgbClr val="636363"/>
                </a:solidFill>
                <a:latin typeface="Open Sauce Bold Italics"/>
                <a:ea typeface="Open Sauce Bold Italics"/>
                <a:cs typeface="Open Sauce Bold Italics"/>
                <a:sym typeface="Open Sauce Bold Italics"/>
              </a:rPr>
              <a:t>Without compromises, or interruptions. </a:t>
            </a:r>
          </a:p>
        </p:txBody>
      </p:sp>
      <p:sp>
        <p:nvSpPr>
          <p:cNvPr id="7" name="Freeform 7"/>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8" name="AutoShape 8"/>
          <p:cNvSpPr/>
          <p:nvPr/>
        </p:nvSpPr>
        <p:spPr>
          <a:xfrm>
            <a:off x="1425365" y="3884761"/>
            <a:ext cx="11359656" cy="0"/>
          </a:xfrm>
          <a:prstGeom prst="line">
            <a:avLst/>
          </a:prstGeom>
          <a:ln w="19050" cap="flat">
            <a:solidFill>
              <a:srgbClr val="636363"/>
            </a:solidFill>
            <a:prstDash val="sysDash"/>
            <a:headEnd type="none" w="sm" len="sm"/>
            <a:tailEnd type="none" w="sm" len="sm"/>
          </a:ln>
        </p:spPr>
      </p:sp>
      <p:sp>
        <p:nvSpPr>
          <p:cNvPr id="9" name="TextBox 9"/>
          <p:cNvSpPr txBox="1"/>
          <p:nvPr/>
        </p:nvSpPr>
        <p:spPr>
          <a:xfrm>
            <a:off x="1455827" y="1756470"/>
            <a:ext cx="686700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CONCEPT 2</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96F435FD-4F90-8901-D03F-4A13335F4581}"/>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F59685-3530-EA3F-B1EB-8635D1709315}"/>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0CF5838B-15EA-0240-F66D-62212F0BB25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a:extLst>
              <a:ext uri="{FF2B5EF4-FFF2-40B4-BE49-F238E27FC236}">
                <a16:creationId xmlns:a16="http://schemas.microsoft.com/office/drawing/2014/main" id="{F7DB804E-A827-C2E6-EFC9-EFE263D9E847}"/>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extLst>
      <p:ext uri="{BB962C8B-B14F-4D97-AF65-F5344CB8AC3E}">
        <p14:creationId xmlns:p14="http://schemas.microsoft.com/office/powerpoint/2010/main" val="22745807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113D1-C5C2-4BD5-32AE-F62E991D9F54}"/>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3FA66CD-1784-CD5A-DFD4-2491B6B8B17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5700711" y="353461"/>
            <a:ext cx="7453440" cy="9316800"/>
          </a:xfrm>
          <a:prstGeom prst="rect">
            <a:avLst/>
          </a:prstGeom>
          <a:ln w="3175">
            <a:solidFill>
              <a:schemeClr val="tx1"/>
            </a:solidFill>
          </a:ln>
        </p:spPr>
      </p:pic>
      <p:sp>
        <p:nvSpPr>
          <p:cNvPr id="2" name="Freeform 2">
            <a:extLst>
              <a:ext uri="{FF2B5EF4-FFF2-40B4-BE49-F238E27FC236}">
                <a16:creationId xmlns:a16="http://schemas.microsoft.com/office/drawing/2014/main" id="{84542DC4-956E-74F1-CF66-46FC4844B455}"/>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Tree>
    <p:extLst>
      <p:ext uri="{BB962C8B-B14F-4D97-AF65-F5344CB8AC3E}">
        <p14:creationId xmlns:p14="http://schemas.microsoft.com/office/powerpoint/2010/main" val="24167325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AutoShape 3"/>
          <p:cNvSpPr/>
          <p:nvPr/>
        </p:nvSpPr>
        <p:spPr>
          <a:xfrm>
            <a:off x="2289628" y="4889637"/>
            <a:ext cx="11359656" cy="0"/>
          </a:xfrm>
          <a:prstGeom prst="line">
            <a:avLst/>
          </a:prstGeom>
          <a:ln w="19050" cap="flat">
            <a:solidFill>
              <a:srgbClr val="636363"/>
            </a:solidFill>
            <a:prstDash val="sysDash"/>
            <a:headEnd type="none" w="sm" len="sm"/>
            <a:tailEnd type="none" w="sm" len="sm"/>
          </a:ln>
        </p:spPr>
      </p:sp>
      <p:sp>
        <p:nvSpPr>
          <p:cNvPr id="4" name="TextBox 4"/>
          <p:cNvSpPr txBox="1"/>
          <p:nvPr/>
        </p:nvSpPr>
        <p:spPr>
          <a:xfrm>
            <a:off x="2289628" y="5388133"/>
            <a:ext cx="9747322" cy="523875"/>
          </a:xfrm>
          <a:prstGeom prst="rect">
            <a:avLst/>
          </a:prstGeom>
        </p:spPr>
        <p:txBody>
          <a:bodyPr lIns="0" tIns="0" rIns="0" bIns="0" rtlCol="0" anchor="t">
            <a:spAutoFit/>
          </a:bodyPr>
          <a:lstStyle/>
          <a:p>
            <a:pPr marL="0" lvl="0" indent="0" algn="l">
              <a:lnSpc>
                <a:spcPts val="4200"/>
              </a:lnSpc>
              <a:spcBef>
                <a:spcPct val="0"/>
              </a:spcBef>
            </a:pPr>
            <a:r>
              <a:rPr lang="en-US" sz="3000" b="1" i="1" u="none" strike="noStrike">
                <a:solidFill>
                  <a:srgbClr val="636363"/>
                </a:solidFill>
                <a:latin typeface="Open Sauce Bold Italics"/>
                <a:ea typeface="Open Sauce Bold Italics"/>
                <a:cs typeface="Open Sauce Bold Italics"/>
                <a:sym typeface="Open Sauce Bold Italics"/>
              </a:rPr>
              <a:t>Exceptionally Effortless</a:t>
            </a:r>
          </a:p>
        </p:txBody>
      </p:sp>
      <p:sp>
        <p:nvSpPr>
          <p:cNvPr id="5" name="Freeform 5"/>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6" name="TextBox 6"/>
          <p:cNvSpPr txBox="1"/>
          <p:nvPr/>
        </p:nvSpPr>
        <p:spPr>
          <a:xfrm>
            <a:off x="2289628" y="3625987"/>
            <a:ext cx="8366416" cy="701675"/>
          </a:xfrm>
          <a:prstGeom prst="rect">
            <a:avLst/>
          </a:prstGeom>
        </p:spPr>
        <p:txBody>
          <a:bodyPr lIns="0" tIns="0" rIns="0" bIns="0" rtlCol="0" anchor="t">
            <a:spAutoFit/>
          </a:bodyPr>
          <a:lstStyle/>
          <a:p>
            <a:pPr algn="l">
              <a:lnSpc>
                <a:spcPts val="4450"/>
              </a:lnSpc>
            </a:pPr>
            <a:r>
              <a:rPr lang="en-US" sz="5000">
                <a:solidFill>
                  <a:srgbClr val="636363"/>
                </a:solidFill>
                <a:latin typeface="BentonSans"/>
                <a:ea typeface="BentonSans"/>
                <a:cs typeface="BentonSans"/>
                <a:sym typeface="BentonSans"/>
              </a:rPr>
              <a:t>CONCEPT LINE OPTION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2"/>
            <a:stretch>
              <a:fillRect/>
            </a:stretch>
          </a:blipFill>
        </p:spPr>
      </p:sp>
      <p:sp>
        <p:nvSpPr>
          <p:cNvPr id="3" name="TextBox 3"/>
          <p:cNvSpPr txBox="1"/>
          <p:nvPr/>
        </p:nvSpPr>
        <p:spPr>
          <a:xfrm>
            <a:off x="1455827" y="4624072"/>
            <a:ext cx="741295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LET’S DISCUSS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55827" y="1756470"/>
            <a:ext cx="5184102" cy="1124580"/>
          </a:xfrm>
          <a:prstGeom prst="rect">
            <a:avLst/>
          </a:prstGeom>
        </p:spPr>
        <p:txBody>
          <a:bodyPr lIns="0" tIns="0" rIns="0" bIns="0" rtlCol="0" anchor="t">
            <a:spAutoFit/>
          </a:bodyPr>
          <a:lstStyle/>
          <a:p>
            <a:pPr algn="l">
              <a:lnSpc>
                <a:spcPts val="7119"/>
              </a:lnSpc>
            </a:pPr>
            <a:r>
              <a:rPr lang="en-US" sz="7999" spc="-79">
                <a:solidFill>
                  <a:srgbClr val="636363"/>
                </a:solidFill>
                <a:latin typeface="BentonSans"/>
                <a:ea typeface="BentonSans"/>
                <a:cs typeface="BentonSans"/>
                <a:sym typeface="BentonSans"/>
              </a:rPr>
              <a:t>BRIEF</a:t>
            </a:r>
          </a:p>
        </p:txBody>
      </p:sp>
      <p:sp>
        <p:nvSpPr>
          <p:cNvPr id="3" name="TextBox 3"/>
          <p:cNvSpPr txBox="1"/>
          <p:nvPr/>
        </p:nvSpPr>
        <p:spPr>
          <a:xfrm>
            <a:off x="1455827" y="4170303"/>
            <a:ext cx="8733611" cy="2130425"/>
          </a:xfrm>
          <a:prstGeom prst="rect">
            <a:avLst/>
          </a:prstGeom>
        </p:spPr>
        <p:txBody>
          <a:bodyPr lIns="0" tIns="0" rIns="0" bIns="0" rtlCol="0" anchor="t">
            <a:spAutoFit/>
          </a:bodyPr>
          <a:lstStyle/>
          <a:p>
            <a:pPr algn="l">
              <a:lnSpc>
                <a:spcPts val="2799"/>
              </a:lnSpc>
            </a:pPr>
            <a:r>
              <a:rPr lang="en-US" sz="1999">
                <a:solidFill>
                  <a:srgbClr val="636363"/>
                </a:solidFill>
                <a:latin typeface="BentonSans"/>
                <a:ea typeface="BentonSans"/>
                <a:cs typeface="BentonSans"/>
                <a:sym typeface="BentonSans"/>
              </a:rPr>
              <a:t>Develop a distinctive creative platform for the Platinum Charge Card that strengthens its premium appeal and brand recall. The platform should reflect the elevated lifestyle, prestige, and world of exceptional experiences associated with Platinum, while providing a flexible narrative that can be applied consistently across all communications.</a:t>
            </a:r>
          </a:p>
          <a:p>
            <a:pPr algn="l">
              <a:lnSpc>
                <a:spcPts val="2799"/>
              </a:lnSpc>
            </a:pPr>
            <a:endParaRPr lang="en-US" sz="1999">
              <a:solidFill>
                <a:srgbClr val="636363"/>
              </a:solidFill>
              <a:latin typeface="BentonSans"/>
              <a:ea typeface="BentonSans"/>
              <a:cs typeface="BentonSans"/>
              <a:sym typeface="BentonSans"/>
            </a:endParaRPr>
          </a:p>
        </p:txBody>
      </p:sp>
      <p:sp>
        <p:nvSpPr>
          <p:cNvPr id="4" name="AutoShape 4"/>
          <p:cNvSpPr/>
          <p:nvPr/>
        </p:nvSpPr>
        <p:spPr>
          <a:xfrm>
            <a:off x="1455827" y="3518655"/>
            <a:ext cx="11310513" cy="0"/>
          </a:xfrm>
          <a:prstGeom prst="line">
            <a:avLst/>
          </a:prstGeom>
          <a:ln w="19050" cap="flat">
            <a:solidFill>
              <a:srgbClr val="636363"/>
            </a:solidFill>
            <a:prstDash val="sysDash"/>
            <a:headEnd type="none" w="sm" len="sm"/>
            <a:tailEnd type="none" w="sm" len="sm"/>
          </a:ln>
        </p:spPr>
      </p:sp>
      <p:sp>
        <p:nvSpPr>
          <p:cNvPr id="5" name="Freeform 5"/>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2"/>
            <a:stretch>
              <a:fillRect/>
            </a:stretch>
          </a:blipFill>
        </p:spPr>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V="1">
            <a:off x="13891137" y="0"/>
            <a:ext cx="4396863" cy="4236978"/>
          </a:xfrm>
          <a:custGeom>
            <a:avLst/>
            <a:gdLst/>
            <a:ahLst/>
            <a:cxnLst/>
            <a:rect l="l" t="t" r="r" b="b"/>
            <a:pathLst>
              <a:path w="4396863" h="4236978">
                <a:moveTo>
                  <a:pt x="0" y="4236978"/>
                </a:moveTo>
                <a:lnTo>
                  <a:pt x="4396863" y="4236978"/>
                </a:lnTo>
                <a:lnTo>
                  <a:pt x="4396863" y="0"/>
                </a:lnTo>
                <a:lnTo>
                  <a:pt x="0" y="0"/>
                </a:lnTo>
                <a:lnTo>
                  <a:pt x="0" y="4236978"/>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4" name="TextBox 4"/>
          <p:cNvSpPr txBox="1"/>
          <p:nvPr/>
        </p:nvSpPr>
        <p:spPr>
          <a:xfrm>
            <a:off x="1455827" y="4252351"/>
            <a:ext cx="8733611" cy="1749425"/>
          </a:xfrm>
          <a:prstGeom prst="rect">
            <a:avLst/>
          </a:prstGeom>
        </p:spPr>
        <p:txBody>
          <a:bodyPr lIns="0" tIns="0" rIns="0" bIns="0" rtlCol="0" anchor="t">
            <a:spAutoFit/>
          </a:bodyPr>
          <a:lstStyle/>
          <a:p>
            <a:pPr algn="l">
              <a:lnSpc>
                <a:spcPts val="2799"/>
              </a:lnSpc>
            </a:pPr>
            <a:r>
              <a:rPr lang="en-US" sz="1999">
                <a:solidFill>
                  <a:srgbClr val="636363"/>
                </a:solidFill>
                <a:latin typeface="Open Sauce"/>
                <a:ea typeface="Open Sauce"/>
                <a:cs typeface="Open Sauce"/>
                <a:sym typeface="Open Sauce"/>
              </a:rPr>
              <a:t>To create a timeless campaign platform that reinforces the Platinum Card as a symbol of elevated living, strengthening brand recall while expressing the sophistication, exclusivity, and experiences that define the Platinum lifestyle.</a:t>
            </a:r>
          </a:p>
          <a:p>
            <a:pPr algn="l">
              <a:lnSpc>
                <a:spcPts val="2799"/>
              </a:lnSpc>
            </a:pPr>
            <a:endParaRPr lang="en-US" sz="1999">
              <a:solidFill>
                <a:srgbClr val="636363"/>
              </a:solidFill>
              <a:latin typeface="Open Sauce"/>
              <a:ea typeface="Open Sauce"/>
              <a:cs typeface="Open Sauce"/>
              <a:sym typeface="Open Sauce"/>
            </a:endParaRPr>
          </a:p>
        </p:txBody>
      </p:sp>
      <p:sp>
        <p:nvSpPr>
          <p:cNvPr id="5" name="AutoShape 5"/>
          <p:cNvSpPr/>
          <p:nvPr/>
        </p:nvSpPr>
        <p:spPr>
          <a:xfrm flipV="1">
            <a:off x="1455827" y="3518655"/>
            <a:ext cx="13544710" cy="0"/>
          </a:xfrm>
          <a:prstGeom prst="line">
            <a:avLst/>
          </a:prstGeom>
          <a:ln w="19050" cap="flat">
            <a:solidFill>
              <a:srgbClr val="636363"/>
            </a:solidFill>
            <a:prstDash val="sysDash"/>
            <a:headEnd type="none" w="sm" len="sm"/>
            <a:tailEnd type="none" w="sm" len="sm"/>
          </a:ln>
        </p:spPr>
      </p:sp>
      <p:sp>
        <p:nvSpPr>
          <p:cNvPr id="6" name="TextBox 6"/>
          <p:cNvSpPr txBox="1"/>
          <p:nvPr/>
        </p:nvSpPr>
        <p:spPr>
          <a:xfrm>
            <a:off x="1455827" y="1756470"/>
            <a:ext cx="5546052" cy="1124580"/>
          </a:xfrm>
          <a:prstGeom prst="rect">
            <a:avLst/>
          </a:prstGeom>
        </p:spPr>
        <p:txBody>
          <a:bodyPr lIns="0" tIns="0" rIns="0" bIns="0" rtlCol="0" anchor="t">
            <a:spAutoFit/>
          </a:bodyPr>
          <a:lstStyle/>
          <a:p>
            <a:pPr algn="l">
              <a:lnSpc>
                <a:spcPts val="7119"/>
              </a:lnSpc>
            </a:pPr>
            <a:r>
              <a:rPr lang="en-US" sz="7999" spc="-79">
                <a:solidFill>
                  <a:srgbClr val="636363"/>
                </a:solidFill>
                <a:latin typeface="BentonSans"/>
                <a:ea typeface="BentonSans"/>
                <a:cs typeface="BentonSans"/>
                <a:sym typeface="BentonSans"/>
              </a:rPr>
              <a:t>OBJECTIVE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TextBox 3"/>
          <p:cNvSpPr txBox="1"/>
          <p:nvPr/>
        </p:nvSpPr>
        <p:spPr>
          <a:xfrm>
            <a:off x="1425365" y="4447834"/>
            <a:ext cx="11720688" cy="2454275"/>
          </a:xfrm>
          <a:prstGeom prst="rect">
            <a:avLst/>
          </a:prstGeom>
        </p:spPr>
        <p:txBody>
          <a:bodyPr lIns="0" tIns="0" rIns="0" bIns="0" rtlCol="0" anchor="t">
            <a:spAutoFit/>
          </a:bodyPr>
          <a:lstStyle/>
          <a:p>
            <a:pPr algn="l">
              <a:lnSpc>
                <a:spcPts val="2799"/>
              </a:lnSpc>
            </a:pPr>
            <a:r>
              <a:rPr lang="en-US" sz="1999">
                <a:solidFill>
                  <a:srgbClr val="636363"/>
                </a:solidFill>
                <a:latin typeface="Open Sauce"/>
                <a:ea typeface="Open Sauce"/>
                <a:cs typeface="Open Sauce"/>
                <a:sym typeface="Open Sauce"/>
              </a:rPr>
              <a:t>Thought: Luxury is rarely about the big gestures.</a:t>
            </a:r>
          </a:p>
          <a:p>
            <a:pPr algn="l">
              <a:lnSpc>
                <a:spcPts val="2799"/>
              </a:lnSpc>
            </a:pPr>
            <a:endParaRPr lang="en-US" sz="1999">
              <a:solidFill>
                <a:srgbClr val="636363"/>
              </a:solidFill>
              <a:latin typeface="Open Sauce"/>
              <a:ea typeface="Open Sauce"/>
              <a:cs typeface="Open Sauce"/>
              <a:sym typeface="Open Sauce"/>
            </a:endParaRPr>
          </a:p>
          <a:p>
            <a:pPr algn="l">
              <a:lnSpc>
                <a:spcPts val="2799"/>
              </a:lnSpc>
            </a:pPr>
            <a:r>
              <a:rPr lang="en-US" sz="1999">
                <a:solidFill>
                  <a:srgbClr val="636363"/>
                </a:solidFill>
                <a:latin typeface="Open Sauce"/>
                <a:ea typeface="Open Sauce"/>
                <a:cs typeface="Open Sauce"/>
                <a:sym typeface="Open Sauce"/>
              </a:rPr>
              <a:t>It's the host remembering your name.</a:t>
            </a:r>
          </a:p>
          <a:p>
            <a:pPr algn="l">
              <a:lnSpc>
                <a:spcPts val="2799"/>
              </a:lnSpc>
            </a:pPr>
            <a:r>
              <a:rPr lang="en-US" sz="1999">
                <a:solidFill>
                  <a:srgbClr val="636363"/>
                </a:solidFill>
                <a:latin typeface="Open Sauce"/>
                <a:ea typeface="Open Sauce"/>
                <a:cs typeface="Open Sauce"/>
                <a:sym typeface="Open Sauce"/>
              </a:rPr>
              <a:t>The preferred table waiting.</a:t>
            </a:r>
          </a:p>
          <a:p>
            <a:pPr algn="l">
              <a:lnSpc>
                <a:spcPts val="2799"/>
              </a:lnSpc>
            </a:pPr>
            <a:r>
              <a:rPr lang="en-US" sz="1999">
                <a:solidFill>
                  <a:srgbClr val="636363"/>
                </a:solidFill>
                <a:latin typeface="Open Sauce"/>
                <a:ea typeface="Open Sauce"/>
                <a:cs typeface="Open Sauce"/>
                <a:sym typeface="Open Sauce"/>
              </a:rPr>
              <a:t>The room, already upgraded.</a:t>
            </a:r>
          </a:p>
          <a:p>
            <a:pPr algn="l">
              <a:lnSpc>
                <a:spcPts val="2799"/>
              </a:lnSpc>
            </a:pPr>
            <a:r>
              <a:rPr lang="en-US" sz="1999">
                <a:solidFill>
                  <a:srgbClr val="636363"/>
                </a:solidFill>
                <a:latin typeface="Open Sauce"/>
                <a:ea typeface="Open Sauce"/>
                <a:cs typeface="Open Sauce"/>
                <a:sym typeface="Open Sauce"/>
              </a:rPr>
              <a:t>The seamless transfer. The late checkout.</a:t>
            </a:r>
          </a:p>
          <a:p>
            <a:pPr marL="0" lvl="0" indent="0" algn="l">
              <a:lnSpc>
                <a:spcPts val="2799"/>
              </a:lnSpc>
              <a:spcBef>
                <a:spcPct val="0"/>
              </a:spcBef>
            </a:pPr>
            <a:r>
              <a:rPr lang="en-US" sz="1999">
                <a:solidFill>
                  <a:srgbClr val="636363"/>
                </a:solidFill>
                <a:latin typeface="Open Sauce"/>
                <a:ea typeface="Open Sauce"/>
                <a:cs typeface="Open Sauce"/>
                <a:sym typeface="Open Sauce"/>
              </a:rPr>
              <a:t>The extra attention nobody asked for.</a:t>
            </a:r>
          </a:p>
        </p:txBody>
      </p:sp>
      <p:sp>
        <p:nvSpPr>
          <p:cNvPr id="4" name="AutoShape 4"/>
          <p:cNvSpPr/>
          <p:nvPr/>
        </p:nvSpPr>
        <p:spPr>
          <a:xfrm>
            <a:off x="1425365" y="3866350"/>
            <a:ext cx="11359656" cy="0"/>
          </a:xfrm>
          <a:prstGeom prst="line">
            <a:avLst/>
          </a:prstGeom>
          <a:ln w="19050" cap="flat">
            <a:solidFill>
              <a:srgbClr val="636363"/>
            </a:solidFill>
            <a:prstDash val="sysDash"/>
            <a:headEnd type="none" w="sm" len="sm"/>
            <a:tailEnd type="none" w="sm" len="sm"/>
          </a:ln>
        </p:spPr>
      </p:sp>
      <p:sp>
        <p:nvSpPr>
          <p:cNvPr id="5" name="TextBox 5"/>
          <p:cNvSpPr txBox="1"/>
          <p:nvPr/>
        </p:nvSpPr>
        <p:spPr>
          <a:xfrm>
            <a:off x="1425365" y="3059798"/>
            <a:ext cx="9747322" cy="523875"/>
          </a:xfrm>
          <a:prstGeom prst="rect">
            <a:avLst/>
          </a:prstGeom>
        </p:spPr>
        <p:txBody>
          <a:bodyPr lIns="0" tIns="0" rIns="0" bIns="0" rtlCol="0" anchor="t">
            <a:spAutoFit/>
          </a:bodyPr>
          <a:lstStyle/>
          <a:p>
            <a:pPr marL="0" lvl="0" indent="0" algn="l">
              <a:lnSpc>
                <a:spcPts val="4200"/>
              </a:lnSpc>
              <a:spcBef>
                <a:spcPct val="0"/>
              </a:spcBef>
            </a:pPr>
            <a:r>
              <a:rPr lang="en-US" sz="3000" b="1" i="1" u="none" strike="noStrike">
                <a:solidFill>
                  <a:srgbClr val="636363"/>
                </a:solidFill>
                <a:latin typeface="Open Sauce Bold Italics"/>
                <a:ea typeface="Open Sauce Bold Italics"/>
                <a:cs typeface="Open Sauce Bold Italics"/>
                <a:sym typeface="Open Sauce Bold Italics"/>
              </a:rPr>
              <a:t>Every little, limitless </a:t>
            </a:r>
          </a:p>
        </p:txBody>
      </p:sp>
      <p:sp>
        <p:nvSpPr>
          <p:cNvPr id="6" name="TextBox 6"/>
          <p:cNvSpPr txBox="1"/>
          <p:nvPr/>
        </p:nvSpPr>
        <p:spPr>
          <a:xfrm>
            <a:off x="1425365" y="8035584"/>
            <a:ext cx="14680650" cy="1057275"/>
          </a:xfrm>
          <a:prstGeom prst="rect">
            <a:avLst/>
          </a:prstGeom>
        </p:spPr>
        <p:txBody>
          <a:bodyPr lIns="0" tIns="0" rIns="0" bIns="0" rtlCol="0" anchor="t">
            <a:spAutoFit/>
          </a:bodyPr>
          <a:lstStyle/>
          <a:p>
            <a:pPr marL="0" lvl="0" indent="0" algn="l">
              <a:lnSpc>
                <a:spcPts val="4200"/>
              </a:lnSpc>
              <a:spcBef>
                <a:spcPct val="0"/>
              </a:spcBef>
            </a:pPr>
            <a:r>
              <a:rPr lang="en-US" sz="3000" b="1" i="1" u="none" strike="noStrike">
                <a:solidFill>
                  <a:srgbClr val="636363"/>
                </a:solidFill>
                <a:latin typeface="Open Sauce Bold Italics"/>
                <a:ea typeface="Open Sauce Bold Italics"/>
                <a:cs typeface="Open Sauce Bold Italics"/>
                <a:sym typeface="Open Sauce Bold Italics"/>
              </a:rPr>
              <a:t>The Platinum Card is built on hundreds of details most people never notice- but Platinum Card Members always feel.</a:t>
            </a:r>
          </a:p>
        </p:txBody>
      </p:sp>
      <p:sp>
        <p:nvSpPr>
          <p:cNvPr id="7" name="Freeform 7"/>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8" name="TextBox 8"/>
          <p:cNvSpPr txBox="1"/>
          <p:nvPr/>
        </p:nvSpPr>
        <p:spPr>
          <a:xfrm>
            <a:off x="1455827" y="1756470"/>
            <a:ext cx="5829882" cy="1124580"/>
          </a:xfrm>
          <a:prstGeom prst="rect">
            <a:avLst/>
          </a:prstGeom>
        </p:spPr>
        <p:txBody>
          <a:bodyPr lIns="0" tIns="0" rIns="0" bIns="0" rtlCol="0" anchor="t">
            <a:spAutoFit/>
          </a:bodyPr>
          <a:lstStyle/>
          <a:p>
            <a:pPr algn="l">
              <a:lnSpc>
                <a:spcPts val="7119"/>
              </a:lnSpc>
            </a:pPr>
            <a:r>
              <a:rPr lang="en-US" sz="7999">
                <a:solidFill>
                  <a:srgbClr val="636363"/>
                </a:solidFill>
                <a:latin typeface="BentonSans"/>
                <a:ea typeface="BentonSans"/>
                <a:cs typeface="BentonSans"/>
                <a:sym typeface="BentonSans"/>
              </a:rPr>
              <a:t>CONCEPT 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305E6-0461-FD6B-B568-67A948690CF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9CDB6B10-1447-EBB7-E7B1-3EFD9345478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5585" y="504983"/>
            <a:ext cx="7454763" cy="9316800"/>
          </a:xfrm>
          <a:prstGeom prst="rect">
            <a:avLst/>
          </a:prstGeom>
          <a:ln w="3175">
            <a:solidFill>
              <a:schemeClr val="tx1"/>
            </a:solidFill>
          </a:ln>
        </p:spPr>
      </p:pic>
      <p:sp>
        <p:nvSpPr>
          <p:cNvPr id="2" name="Freeform 2"/>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92AEE7-B015-CF86-9187-BADF8680B59F}"/>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5FAE1352-4CE0-5C5C-C6CA-6FD88D2F115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9E410102-18A3-64CB-2FC8-F9EA1FB41D45}"/>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3" cy="9316798"/>
          </a:xfrm>
          <a:prstGeom prst="rect">
            <a:avLst/>
          </a:prstGeom>
          <a:ln w="3175">
            <a:solidFill>
              <a:schemeClr val="tx1"/>
            </a:solidFill>
          </a:ln>
        </p:spPr>
      </p:pic>
      <p:sp>
        <p:nvSpPr>
          <p:cNvPr id="2" name="Freeform 2">
            <a:extLst>
              <a:ext uri="{FF2B5EF4-FFF2-40B4-BE49-F238E27FC236}">
                <a16:creationId xmlns:a16="http://schemas.microsoft.com/office/drawing/2014/main" id="{675DCD95-BD20-FCEF-C055-ADA01DF1B50B}"/>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4235627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AA0DC-5429-704E-3C81-FF905A125FE3}"/>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ED4DA51-8105-E02A-06C3-865BF09BB7F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0EBE89D2-7E11-6FCB-5145-E8C476F7D45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3" cy="9316798"/>
          </a:xfrm>
          <a:prstGeom prst="rect">
            <a:avLst/>
          </a:prstGeom>
          <a:ln w="3175">
            <a:solidFill>
              <a:schemeClr val="tx1"/>
            </a:solidFill>
          </a:ln>
        </p:spPr>
      </p:pic>
      <p:sp>
        <p:nvSpPr>
          <p:cNvPr id="2" name="Freeform 2">
            <a:extLst>
              <a:ext uri="{FF2B5EF4-FFF2-40B4-BE49-F238E27FC236}">
                <a16:creationId xmlns:a16="http://schemas.microsoft.com/office/drawing/2014/main" id="{8738BF55-B98F-754D-62A7-DB66AD411BAE}"/>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4050915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18A3B-2641-3560-18D2-6839FC2C7F58}"/>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E2D1EAA2-C795-A5A8-4CFD-70C7C5E1FD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33177" y="454980"/>
            <a:ext cx="7431720" cy="9288000"/>
          </a:xfrm>
          <a:prstGeom prst="rect">
            <a:avLst/>
          </a:prstGeom>
        </p:spPr>
      </p:pic>
      <p:pic>
        <p:nvPicPr>
          <p:cNvPr id="5" name="Picture 4">
            <a:extLst>
              <a:ext uri="{FF2B5EF4-FFF2-40B4-BE49-F238E27FC236}">
                <a16:creationId xmlns:a16="http://schemas.microsoft.com/office/drawing/2014/main" id="{20477134-CA6F-905B-800F-33BFA4A64FC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5705585" y="504984"/>
            <a:ext cx="7454763" cy="9316798"/>
          </a:xfrm>
          <a:prstGeom prst="rect">
            <a:avLst/>
          </a:prstGeom>
          <a:ln w="3175">
            <a:solidFill>
              <a:schemeClr val="tx1"/>
            </a:solidFill>
          </a:ln>
        </p:spPr>
      </p:pic>
      <p:sp>
        <p:nvSpPr>
          <p:cNvPr id="2" name="Freeform 2">
            <a:extLst>
              <a:ext uri="{FF2B5EF4-FFF2-40B4-BE49-F238E27FC236}">
                <a16:creationId xmlns:a16="http://schemas.microsoft.com/office/drawing/2014/main" id="{E6D2D706-DEF4-1BC9-81D6-8056C732C0B7}"/>
              </a:ext>
            </a:extLst>
          </p:cNvPr>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4"/>
            <a:stretch>
              <a:fillRect/>
            </a:stretch>
          </a:blipFill>
        </p:spPr>
      </p:sp>
    </p:spTree>
    <p:extLst>
      <p:ext uri="{BB962C8B-B14F-4D97-AF65-F5344CB8AC3E}">
        <p14:creationId xmlns:p14="http://schemas.microsoft.com/office/powerpoint/2010/main" val="9081744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14190" y="0"/>
            <a:ext cx="4550877" cy="4385390"/>
          </a:xfrm>
          <a:custGeom>
            <a:avLst/>
            <a:gdLst/>
            <a:ahLst/>
            <a:cxnLst/>
            <a:rect l="l" t="t" r="r" b="b"/>
            <a:pathLst>
              <a:path w="4550877" h="4385390">
                <a:moveTo>
                  <a:pt x="4550877" y="4385390"/>
                </a:moveTo>
                <a:lnTo>
                  <a:pt x="0" y="4385390"/>
                </a:lnTo>
                <a:lnTo>
                  <a:pt x="0" y="0"/>
                </a:lnTo>
                <a:lnTo>
                  <a:pt x="4550877" y="0"/>
                </a:lnTo>
                <a:lnTo>
                  <a:pt x="4550877" y="4385390"/>
                </a:lnTo>
                <a:close/>
              </a:path>
            </a:pathLst>
          </a:custGeom>
          <a:blipFill>
            <a:blip>
              <a:alphaModFix amt="19999"/>
              <a:extLst>
                <a:ext uri="{96DAC541-7B7A-43D3-8B79-37D633B846F1}">
                  <asvg:svgBlip xmlns:asvg="http://schemas.microsoft.com/office/drawing/2016/SVG/main" r:embed="rId2"/>
                </a:ext>
              </a:extLst>
            </a:blip>
            <a:stretch>
              <a:fillRect/>
            </a:stretch>
          </a:blipFill>
          <a:ln cap="sq">
            <a:noFill/>
            <a:prstDash val="solid"/>
            <a:miter/>
          </a:ln>
        </p:spPr>
      </p:sp>
      <p:sp>
        <p:nvSpPr>
          <p:cNvPr id="3" name="Freeform 3"/>
          <p:cNvSpPr/>
          <p:nvPr/>
        </p:nvSpPr>
        <p:spPr>
          <a:xfrm>
            <a:off x="17259300" y="353461"/>
            <a:ext cx="808922" cy="808922"/>
          </a:xfrm>
          <a:custGeom>
            <a:avLst/>
            <a:gdLst/>
            <a:ahLst/>
            <a:cxnLst/>
            <a:rect l="l" t="t" r="r" b="b"/>
            <a:pathLst>
              <a:path w="808922" h="808922">
                <a:moveTo>
                  <a:pt x="0" y="0"/>
                </a:moveTo>
                <a:lnTo>
                  <a:pt x="808922" y="0"/>
                </a:lnTo>
                <a:lnTo>
                  <a:pt x="808922" y="808922"/>
                </a:lnTo>
                <a:lnTo>
                  <a:pt x="0" y="808922"/>
                </a:lnTo>
                <a:lnTo>
                  <a:pt x="0" y="0"/>
                </a:lnTo>
                <a:close/>
              </a:path>
            </a:pathLst>
          </a:custGeom>
          <a:blipFill>
            <a:blip r:embed="rId3"/>
            <a:stretch>
              <a:fillRect/>
            </a:stretch>
          </a:blipFill>
        </p:spPr>
      </p:sp>
      <p:sp>
        <p:nvSpPr>
          <p:cNvPr id="4" name="AutoShape 4"/>
          <p:cNvSpPr/>
          <p:nvPr/>
        </p:nvSpPr>
        <p:spPr>
          <a:xfrm>
            <a:off x="2289628" y="4889637"/>
            <a:ext cx="11359656" cy="0"/>
          </a:xfrm>
          <a:prstGeom prst="line">
            <a:avLst/>
          </a:prstGeom>
          <a:ln w="19050" cap="flat">
            <a:solidFill>
              <a:srgbClr val="636363"/>
            </a:solidFill>
            <a:prstDash val="sysDash"/>
            <a:headEnd type="none" w="sm" len="sm"/>
            <a:tailEnd type="none" w="sm" len="sm"/>
          </a:ln>
        </p:spPr>
      </p:sp>
      <p:sp>
        <p:nvSpPr>
          <p:cNvPr id="5" name="TextBox 5"/>
          <p:cNvSpPr txBox="1"/>
          <p:nvPr/>
        </p:nvSpPr>
        <p:spPr>
          <a:xfrm>
            <a:off x="2289628" y="5388133"/>
            <a:ext cx="9747322" cy="523875"/>
          </a:xfrm>
          <a:prstGeom prst="rect">
            <a:avLst/>
          </a:prstGeom>
        </p:spPr>
        <p:txBody>
          <a:bodyPr lIns="0" tIns="0" rIns="0" bIns="0" rtlCol="0" anchor="t">
            <a:spAutoFit/>
          </a:bodyPr>
          <a:lstStyle/>
          <a:p>
            <a:pPr marL="0" lvl="0" indent="0" algn="l">
              <a:lnSpc>
                <a:spcPts val="4200"/>
              </a:lnSpc>
              <a:spcBef>
                <a:spcPct val="0"/>
              </a:spcBef>
            </a:pPr>
            <a:r>
              <a:rPr lang="en-US" sz="3000" b="1" i="1" u="none" strike="noStrike">
                <a:solidFill>
                  <a:srgbClr val="636363"/>
                </a:solidFill>
                <a:latin typeface="Open Sauce Bold Italics"/>
                <a:ea typeface="Open Sauce Bold Italics"/>
                <a:cs typeface="Open Sauce Bold Italics"/>
                <a:sym typeface="Open Sauce Bold Italics"/>
              </a:rPr>
              <a:t>Every possibility, made greater.</a:t>
            </a:r>
          </a:p>
        </p:txBody>
      </p:sp>
      <p:sp>
        <p:nvSpPr>
          <p:cNvPr id="6" name="TextBox 6"/>
          <p:cNvSpPr txBox="1"/>
          <p:nvPr/>
        </p:nvSpPr>
        <p:spPr>
          <a:xfrm>
            <a:off x="2289628" y="3625987"/>
            <a:ext cx="8366416" cy="701675"/>
          </a:xfrm>
          <a:prstGeom prst="rect">
            <a:avLst/>
          </a:prstGeom>
        </p:spPr>
        <p:txBody>
          <a:bodyPr lIns="0" tIns="0" rIns="0" bIns="0" rtlCol="0" anchor="t">
            <a:spAutoFit/>
          </a:bodyPr>
          <a:lstStyle/>
          <a:p>
            <a:pPr algn="l">
              <a:lnSpc>
                <a:spcPts val="4450"/>
              </a:lnSpc>
            </a:pPr>
            <a:r>
              <a:rPr lang="en-US" sz="5000">
                <a:solidFill>
                  <a:srgbClr val="636363"/>
                </a:solidFill>
                <a:latin typeface="BentonSans"/>
                <a:ea typeface="BentonSans"/>
                <a:cs typeface="BentonSans"/>
                <a:sym typeface="BentonSans"/>
              </a:rPr>
              <a:t>CONCEPT LINE OPTION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TotalTime>
  <Words>277</Words>
  <Application>Microsoft Office PowerPoint</Application>
  <PresentationFormat>Custom</PresentationFormat>
  <Paragraphs>35</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BentonSans Bold</vt:lpstr>
      <vt:lpstr>BentonSans Light</vt:lpstr>
      <vt:lpstr>Open Sauce</vt:lpstr>
      <vt:lpstr>BentonSans</vt:lpstr>
      <vt:lpstr>Calibri</vt:lpstr>
      <vt:lpstr>Open Sauce Bold Italics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Platinum Card Exploration Campaign 2026 </dc:title>
  <cp:lastModifiedBy>Bhagyashree Shah</cp:lastModifiedBy>
  <cp:revision>5</cp:revision>
  <dcterms:created xsi:type="dcterms:W3CDTF">2006-08-16T00:00:00Z</dcterms:created>
  <dcterms:modified xsi:type="dcterms:W3CDTF">2026-06-11T12:02:59Z</dcterms:modified>
  <dc:identifier>DAHL5zhYm0A</dc:identifier>
</cp:coreProperties>
</file>