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18288000" cy="10287000"/>
  <p:notesSz cx="6858000" cy="9144000"/>
  <p:embeddedFontLst>
    <p:embeddedFont>
      <p:font typeface="BentonSans 1 Medium" charset="1" panose="02000603000000020004"/>
      <p:regular r:id="rId25"/>
    </p:embeddedFont>
    <p:embeddedFont>
      <p:font typeface="BentonSans 1" charset="1" panose="02000503000000020004"/>
      <p:regular r:id="rId26"/>
    </p:embeddedFont>
    <p:embeddedFont>
      <p:font typeface="BentonSans 2" charset="1" panose="02000503000000020004"/>
      <p:regular r:id="rId27"/>
    </p:embeddedFont>
    <p:embeddedFont>
      <p:font typeface="BentonSans 2 Bold" charset="1" panose="02000503000000020004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3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4.png" Type="http://schemas.openxmlformats.org/officeDocument/2006/relationships/image"/><Relationship Id="rId5" Target="../media/image15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6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pn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0564556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21138" y="3090183"/>
            <a:ext cx="12390583" cy="4009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15"/>
              </a:lnSpc>
            </a:pPr>
            <a:r>
              <a:rPr lang="en-US" sz="10554" b="true">
                <a:solidFill>
                  <a:srgbClr val="64666A"/>
                </a:solidFill>
                <a:latin typeface="BentonSans 1 Medium"/>
                <a:ea typeface="BentonSans 1 Medium"/>
                <a:cs typeface="BentonSans 1 Medium"/>
                <a:sym typeface="BentonSans 1 Medium"/>
              </a:rPr>
              <a:t>UPGRADE TO </a:t>
            </a:r>
            <a:r>
              <a:rPr lang="en-US" b="true" sz="10554">
                <a:solidFill>
                  <a:srgbClr val="64666A"/>
                </a:solidFill>
                <a:latin typeface="BentonSans 1 Medium"/>
                <a:ea typeface="BentonSans 1 Medium"/>
                <a:cs typeface="BentonSans 1 Medium"/>
                <a:sym typeface="BentonSans 1 Medium"/>
              </a:rPr>
              <a:t>PLATINUM RESERVE </a:t>
            </a:r>
            <a:r>
              <a:rPr lang="en-US" sz="10554">
                <a:solidFill>
                  <a:srgbClr val="64666A"/>
                </a:solidFill>
                <a:latin typeface="BentonSans 1"/>
                <a:ea typeface="BentonSans 1"/>
                <a:cs typeface="BentonSans 1"/>
                <a:sym typeface="BentonSans 1"/>
              </a:rPr>
              <a:t>DM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7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9528654" y="1733522"/>
            <a:ext cx="8342995" cy="6202109"/>
            <a:chOff x="0" y="0"/>
            <a:chExt cx="1393087" cy="103560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93087" cy="1035608"/>
            </a:xfrm>
            <a:custGeom>
              <a:avLst/>
              <a:gdLst/>
              <a:ahLst/>
              <a:cxnLst/>
              <a:rect r="r" b="b" t="t" l="l"/>
              <a:pathLst>
                <a:path h="1035608" w="1393087">
                  <a:moveTo>
                    <a:pt x="9280" y="0"/>
                  </a:moveTo>
                  <a:lnTo>
                    <a:pt x="1383807" y="0"/>
                  </a:lnTo>
                  <a:cubicBezTo>
                    <a:pt x="1388932" y="0"/>
                    <a:pt x="1393087" y="4155"/>
                    <a:pt x="1393087" y="9280"/>
                  </a:cubicBezTo>
                  <a:lnTo>
                    <a:pt x="1393087" y="1026329"/>
                  </a:lnTo>
                  <a:cubicBezTo>
                    <a:pt x="1393087" y="1031454"/>
                    <a:pt x="1388932" y="1035608"/>
                    <a:pt x="1383807" y="1035608"/>
                  </a:cubicBezTo>
                  <a:lnTo>
                    <a:pt x="9280" y="1035608"/>
                  </a:lnTo>
                  <a:cubicBezTo>
                    <a:pt x="4155" y="1035608"/>
                    <a:pt x="0" y="1031454"/>
                    <a:pt x="0" y="1026329"/>
                  </a:cubicBezTo>
                  <a:lnTo>
                    <a:pt x="0" y="9280"/>
                  </a:lnTo>
                  <a:cubicBezTo>
                    <a:pt x="0" y="4155"/>
                    <a:pt x="4155" y="0"/>
                    <a:pt x="9280" y="0"/>
                  </a:cubicBezTo>
                  <a:close/>
                </a:path>
              </a:pathLst>
            </a:custGeom>
            <a:blipFill>
              <a:blip r:embed="rId3"/>
              <a:stretch>
                <a:fillRect l="0" t="-3134" r="0" b="-3134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1028700" y="1733522"/>
            <a:ext cx="8342995" cy="6202109"/>
            <a:chOff x="0" y="0"/>
            <a:chExt cx="1393087" cy="103560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393087" cy="1035608"/>
            </a:xfrm>
            <a:custGeom>
              <a:avLst/>
              <a:gdLst/>
              <a:ahLst/>
              <a:cxnLst/>
              <a:rect r="r" b="b" t="t" l="l"/>
              <a:pathLst>
                <a:path h="1035608" w="1393087">
                  <a:moveTo>
                    <a:pt x="9280" y="0"/>
                  </a:moveTo>
                  <a:lnTo>
                    <a:pt x="1383807" y="0"/>
                  </a:lnTo>
                  <a:cubicBezTo>
                    <a:pt x="1388932" y="0"/>
                    <a:pt x="1393087" y="4155"/>
                    <a:pt x="1393087" y="9280"/>
                  </a:cubicBezTo>
                  <a:lnTo>
                    <a:pt x="1393087" y="1026329"/>
                  </a:lnTo>
                  <a:cubicBezTo>
                    <a:pt x="1393087" y="1031454"/>
                    <a:pt x="1388932" y="1035608"/>
                    <a:pt x="1383807" y="1035608"/>
                  </a:cubicBezTo>
                  <a:lnTo>
                    <a:pt x="9280" y="1035608"/>
                  </a:lnTo>
                  <a:cubicBezTo>
                    <a:pt x="4155" y="1035608"/>
                    <a:pt x="0" y="1031454"/>
                    <a:pt x="0" y="1026329"/>
                  </a:cubicBezTo>
                  <a:lnTo>
                    <a:pt x="0" y="9280"/>
                  </a:lnTo>
                  <a:cubicBezTo>
                    <a:pt x="0" y="4155"/>
                    <a:pt x="4155" y="0"/>
                    <a:pt x="9280" y="0"/>
                  </a:cubicBezTo>
                  <a:close/>
                </a:path>
              </a:pathLst>
            </a:custGeom>
            <a:blipFill>
              <a:blip r:embed="rId4"/>
              <a:stretch>
                <a:fillRect l="-18227" t="-4579" r="-12107" b="-8505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3095901" y="942975"/>
            <a:ext cx="1065403" cy="464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FRONT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4315313" y="1582759"/>
            <a:ext cx="8342995" cy="6202109"/>
            <a:chOff x="0" y="0"/>
            <a:chExt cx="1393087" cy="10356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393087" cy="1035608"/>
            </a:xfrm>
            <a:custGeom>
              <a:avLst/>
              <a:gdLst/>
              <a:ahLst/>
              <a:cxnLst/>
              <a:rect r="r" b="b" t="t" l="l"/>
              <a:pathLst>
                <a:path h="1035608" w="1393087">
                  <a:moveTo>
                    <a:pt x="9280" y="0"/>
                  </a:moveTo>
                  <a:lnTo>
                    <a:pt x="1383807" y="0"/>
                  </a:lnTo>
                  <a:cubicBezTo>
                    <a:pt x="1388932" y="0"/>
                    <a:pt x="1393087" y="4155"/>
                    <a:pt x="1393087" y="9280"/>
                  </a:cubicBezTo>
                  <a:lnTo>
                    <a:pt x="1393087" y="1026329"/>
                  </a:lnTo>
                  <a:cubicBezTo>
                    <a:pt x="1393087" y="1031454"/>
                    <a:pt x="1388932" y="1035608"/>
                    <a:pt x="1383807" y="1035608"/>
                  </a:cubicBezTo>
                  <a:lnTo>
                    <a:pt x="9280" y="1035608"/>
                  </a:lnTo>
                  <a:cubicBezTo>
                    <a:pt x="4155" y="1035608"/>
                    <a:pt x="0" y="1031454"/>
                    <a:pt x="0" y="1026329"/>
                  </a:cubicBezTo>
                  <a:lnTo>
                    <a:pt x="0" y="9280"/>
                  </a:lnTo>
                  <a:cubicBezTo>
                    <a:pt x="0" y="4155"/>
                    <a:pt x="4155" y="0"/>
                    <a:pt x="9280" y="0"/>
                  </a:cubicBezTo>
                  <a:close/>
                </a:path>
              </a:pathLst>
            </a:custGeom>
            <a:blipFill>
              <a:blip r:embed="rId4"/>
              <a:stretch>
                <a:fillRect l="-16522" t="0" r="-16522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7551088" y="792212"/>
            <a:ext cx="1728346" cy="464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OPEN VIEW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8298" y="3413927"/>
            <a:ext cx="12497897" cy="21972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1"/>
              </a:lnSpc>
            </a:pPr>
            <a:r>
              <a:rPr lang="en-US" sz="6352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IDEA 3 -</a:t>
            </a:r>
          </a:p>
          <a:p>
            <a:pPr algn="l">
              <a:lnSpc>
                <a:spcPts val="8321"/>
              </a:lnSpc>
            </a:pPr>
            <a:r>
              <a:rPr lang="en-US" sz="6352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RESERVED FOR YOU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483262" y="2604978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b="true" sz="3011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CONCEPT NOTE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114306" y="3338062"/>
            <a:ext cx="12059387" cy="2268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This DM is more than an upgrade. It reveals hidden benefits that match our Cardmember's lifestyle. </a:t>
            </a:r>
          </a:p>
          <a:p>
            <a:pPr algn="ctr">
              <a:lnSpc>
                <a:spcPts val="3568"/>
              </a:lnSpc>
            </a:pPr>
          </a:p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It ensures a seat at the table they want, a suite at their favorite stay, and rewards that add value to every experience.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356423" y="1421124"/>
            <a:ext cx="9610445" cy="7837176"/>
          </a:xfrm>
          <a:custGeom>
            <a:avLst/>
            <a:gdLst/>
            <a:ahLst/>
            <a:cxnLst/>
            <a:rect r="r" b="b" t="t" l="l"/>
            <a:pathLst>
              <a:path h="7837176" w="9610445">
                <a:moveTo>
                  <a:pt x="0" y="0"/>
                </a:moveTo>
                <a:lnTo>
                  <a:pt x="9610446" y="0"/>
                </a:lnTo>
                <a:lnTo>
                  <a:pt x="9610446" y="7837176"/>
                </a:lnTo>
                <a:lnTo>
                  <a:pt x="0" y="78371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382" t="-37909" r="-8866" b="-43345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4220660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3011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THE ENVELOPE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808627"/>
            <a:ext cx="4106259" cy="925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Unseal to bring your distinct reality into focus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7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369407" y="894763"/>
            <a:ext cx="6985796" cy="8363537"/>
          </a:xfrm>
          <a:custGeom>
            <a:avLst/>
            <a:gdLst/>
            <a:ahLst/>
            <a:cxnLst/>
            <a:rect r="r" b="b" t="t" l="l"/>
            <a:pathLst>
              <a:path h="8363537" w="6985796">
                <a:moveTo>
                  <a:pt x="0" y="0"/>
                </a:moveTo>
                <a:lnTo>
                  <a:pt x="6985795" y="0"/>
                </a:lnTo>
                <a:lnTo>
                  <a:pt x="6985795" y="8363537"/>
                </a:lnTo>
                <a:lnTo>
                  <a:pt x="0" y="8363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305" t="-15714" r="-17546" b="-24037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801005" y="1582759"/>
            <a:ext cx="8342995" cy="6202109"/>
            <a:chOff x="0" y="0"/>
            <a:chExt cx="1393087" cy="10356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393087" cy="1035608"/>
            </a:xfrm>
            <a:custGeom>
              <a:avLst/>
              <a:gdLst/>
              <a:ahLst/>
              <a:cxnLst/>
              <a:rect r="r" b="b" t="t" l="l"/>
              <a:pathLst>
                <a:path h="1035608" w="1393087">
                  <a:moveTo>
                    <a:pt x="9280" y="0"/>
                  </a:moveTo>
                  <a:lnTo>
                    <a:pt x="1383807" y="0"/>
                  </a:lnTo>
                  <a:cubicBezTo>
                    <a:pt x="1388932" y="0"/>
                    <a:pt x="1393087" y="4155"/>
                    <a:pt x="1393087" y="9280"/>
                  </a:cubicBezTo>
                  <a:lnTo>
                    <a:pt x="1393087" y="1026329"/>
                  </a:lnTo>
                  <a:cubicBezTo>
                    <a:pt x="1393087" y="1031454"/>
                    <a:pt x="1388932" y="1035608"/>
                    <a:pt x="1383807" y="1035608"/>
                  </a:cubicBezTo>
                  <a:lnTo>
                    <a:pt x="9280" y="1035608"/>
                  </a:lnTo>
                  <a:cubicBezTo>
                    <a:pt x="4155" y="1035608"/>
                    <a:pt x="0" y="1031454"/>
                    <a:pt x="0" y="1026329"/>
                  </a:cubicBezTo>
                  <a:lnTo>
                    <a:pt x="0" y="9280"/>
                  </a:lnTo>
                  <a:cubicBezTo>
                    <a:pt x="0" y="4155"/>
                    <a:pt x="4155" y="0"/>
                    <a:pt x="9280" y="0"/>
                  </a:cubicBezTo>
                  <a:close/>
                </a:path>
              </a:pathLst>
            </a:custGeom>
            <a:blipFill>
              <a:blip r:embed="rId4"/>
              <a:stretch>
                <a:fillRect l="0" t="-17259" r="0" b="-17259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9337991" y="1582759"/>
            <a:ext cx="8342995" cy="6202109"/>
            <a:chOff x="0" y="0"/>
            <a:chExt cx="1393087" cy="1035608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393087" cy="1035608"/>
            </a:xfrm>
            <a:custGeom>
              <a:avLst/>
              <a:gdLst/>
              <a:ahLst/>
              <a:cxnLst/>
              <a:rect r="r" b="b" t="t" l="l"/>
              <a:pathLst>
                <a:path h="1035608" w="1393087">
                  <a:moveTo>
                    <a:pt x="9280" y="0"/>
                  </a:moveTo>
                  <a:lnTo>
                    <a:pt x="1383807" y="0"/>
                  </a:lnTo>
                  <a:cubicBezTo>
                    <a:pt x="1388932" y="0"/>
                    <a:pt x="1393087" y="4155"/>
                    <a:pt x="1393087" y="9280"/>
                  </a:cubicBezTo>
                  <a:lnTo>
                    <a:pt x="1393087" y="1026329"/>
                  </a:lnTo>
                  <a:cubicBezTo>
                    <a:pt x="1393087" y="1031454"/>
                    <a:pt x="1388932" y="1035608"/>
                    <a:pt x="1383807" y="1035608"/>
                  </a:cubicBezTo>
                  <a:lnTo>
                    <a:pt x="9280" y="1035608"/>
                  </a:lnTo>
                  <a:cubicBezTo>
                    <a:pt x="4155" y="1035608"/>
                    <a:pt x="0" y="1031454"/>
                    <a:pt x="0" y="1026329"/>
                  </a:cubicBezTo>
                  <a:lnTo>
                    <a:pt x="0" y="9280"/>
                  </a:lnTo>
                  <a:cubicBezTo>
                    <a:pt x="0" y="4155"/>
                    <a:pt x="4155" y="0"/>
                    <a:pt x="9280" y="0"/>
                  </a:cubicBezTo>
                  <a:close/>
                </a:path>
              </a:pathLst>
            </a:custGeom>
            <a:blipFill>
              <a:blip r:embed="rId5"/>
              <a:stretch>
                <a:fillRect l="0" t="-17259" r="0" b="-17259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4174260" y="792212"/>
            <a:ext cx="1065403" cy="464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FRONT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82479" y="792212"/>
            <a:ext cx="854021" cy="464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BACK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79121" y="1346088"/>
            <a:ext cx="15329759" cy="7594823"/>
          </a:xfrm>
          <a:custGeom>
            <a:avLst/>
            <a:gdLst/>
            <a:ahLst/>
            <a:cxnLst/>
            <a:rect r="r" b="b" t="t" l="l"/>
            <a:pathLst>
              <a:path h="7594823" w="15329759">
                <a:moveTo>
                  <a:pt x="0" y="0"/>
                </a:moveTo>
                <a:lnTo>
                  <a:pt x="15329758" y="0"/>
                </a:lnTo>
                <a:lnTo>
                  <a:pt x="15329758" y="7594824"/>
                </a:lnTo>
                <a:lnTo>
                  <a:pt x="0" y="75948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0" t="0" r="-17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94697" y="2158182"/>
            <a:ext cx="1077813" cy="4603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BentonSans 2"/>
                <a:ea typeface="BentonSans 2"/>
                <a:cs typeface="BentonSans 2"/>
                <a:sym typeface="BentonSans 2"/>
              </a:rPr>
              <a:t>CARDS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535462" y="2158182"/>
            <a:ext cx="2234654" cy="4603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BentonSans 2"/>
                <a:ea typeface="BentonSans 2"/>
                <a:cs typeface="BentonSans 2"/>
                <a:sym typeface="BentonSans 2"/>
              </a:rPr>
              <a:t>CARD HOLDER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4497399" y="795962"/>
            <a:ext cx="7811192" cy="8329131"/>
            <a:chOff x="0" y="0"/>
            <a:chExt cx="762257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762257" cy="812800"/>
            </a:xfrm>
            <a:custGeom>
              <a:avLst/>
              <a:gdLst/>
              <a:ahLst/>
              <a:cxnLst/>
              <a:rect r="r" b="b" t="t" l="l"/>
              <a:pathLst>
                <a:path h="812800" w="762257">
                  <a:moveTo>
                    <a:pt x="9911" y="0"/>
                  </a:moveTo>
                  <a:lnTo>
                    <a:pt x="752345" y="0"/>
                  </a:lnTo>
                  <a:cubicBezTo>
                    <a:pt x="757819" y="0"/>
                    <a:pt x="762257" y="4437"/>
                    <a:pt x="762257" y="9911"/>
                  </a:cubicBezTo>
                  <a:lnTo>
                    <a:pt x="762257" y="802889"/>
                  </a:lnTo>
                  <a:cubicBezTo>
                    <a:pt x="762257" y="805517"/>
                    <a:pt x="761212" y="808038"/>
                    <a:pt x="759354" y="809897"/>
                  </a:cubicBezTo>
                  <a:cubicBezTo>
                    <a:pt x="757495" y="811756"/>
                    <a:pt x="754974" y="812800"/>
                    <a:pt x="752345" y="812800"/>
                  </a:cubicBezTo>
                  <a:lnTo>
                    <a:pt x="9911" y="812800"/>
                  </a:lnTo>
                  <a:cubicBezTo>
                    <a:pt x="4437" y="812800"/>
                    <a:pt x="0" y="808363"/>
                    <a:pt x="0" y="802889"/>
                  </a:cubicBezTo>
                  <a:lnTo>
                    <a:pt x="0" y="9911"/>
                  </a:lnTo>
                  <a:cubicBezTo>
                    <a:pt x="0" y="4437"/>
                    <a:pt x="4437" y="0"/>
                    <a:pt x="9911" y="0"/>
                  </a:cubicBezTo>
                  <a:close/>
                </a:path>
              </a:pathLst>
            </a:custGeom>
            <a:blipFill>
              <a:blip r:embed="rId4"/>
              <a:stretch>
                <a:fillRect l="-3315" t="0" r="-3315" b="0"/>
              </a:stretch>
            </a:blipFill>
          </p:spPr>
        </p:sp>
      </p:grp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259543" y="4274904"/>
            <a:ext cx="3313854" cy="868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21"/>
              </a:lnSpc>
              <a:spcBef>
                <a:spcPct val="0"/>
              </a:spcBef>
            </a:pPr>
            <a:r>
              <a:rPr lang="en-US" sz="4587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8298" y="3413927"/>
            <a:ext cx="12497897" cy="21972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1"/>
              </a:lnSpc>
            </a:pPr>
            <a:r>
              <a:rPr lang="en-US" sz="6352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IDEA 1 -</a:t>
            </a:r>
          </a:p>
          <a:p>
            <a:pPr algn="l">
              <a:lnSpc>
                <a:spcPts val="8321"/>
              </a:lnSpc>
            </a:pPr>
            <a:r>
              <a:rPr lang="en-US" sz="6352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FOR YOUR EYES ONLY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245878" y="57556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6" y="0"/>
                </a:lnTo>
                <a:lnTo>
                  <a:pt x="18549156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483262" y="3081228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b="true" sz="3011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CONCEPT NOTE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114306" y="3814312"/>
            <a:ext cx="12059387" cy="2716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True distinction is meant for a reserve few. It is about moving past the noise to focus on real value. </a:t>
            </a:r>
          </a:p>
          <a:p>
            <a:pPr algn="ctr">
              <a:lnSpc>
                <a:spcPts val="3568"/>
              </a:lnSpc>
            </a:pPr>
          </a:p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So, we take this opportunity to give the pre-approved audience a private interactive experience, as an upgrade DM, that is reserved exclusively for their eyes to view.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5154125" y="1159297"/>
            <a:ext cx="6477442" cy="8319799"/>
            <a:chOff x="0" y="0"/>
            <a:chExt cx="804525" cy="103335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04525" cy="1033354"/>
            </a:xfrm>
            <a:custGeom>
              <a:avLst/>
              <a:gdLst/>
              <a:ahLst/>
              <a:cxnLst/>
              <a:rect r="r" b="b" t="t" l="l"/>
              <a:pathLst>
                <a:path h="1033354" w="804525">
                  <a:moveTo>
                    <a:pt x="11952" y="0"/>
                  </a:moveTo>
                  <a:lnTo>
                    <a:pt x="792573" y="0"/>
                  </a:lnTo>
                  <a:cubicBezTo>
                    <a:pt x="799174" y="0"/>
                    <a:pt x="804525" y="5351"/>
                    <a:pt x="804525" y="11952"/>
                  </a:cubicBezTo>
                  <a:lnTo>
                    <a:pt x="804525" y="1021402"/>
                  </a:lnTo>
                  <a:cubicBezTo>
                    <a:pt x="804525" y="1024572"/>
                    <a:pt x="803266" y="1027612"/>
                    <a:pt x="801025" y="1029853"/>
                  </a:cubicBezTo>
                  <a:cubicBezTo>
                    <a:pt x="798783" y="1032095"/>
                    <a:pt x="795743" y="1033354"/>
                    <a:pt x="792573" y="1033354"/>
                  </a:cubicBezTo>
                  <a:lnTo>
                    <a:pt x="11952" y="1033354"/>
                  </a:lnTo>
                  <a:cubicBezTo>
                    <a:pt x="5351" y="1033354"/>
                    <a:pt x="0" y="1028003"/>
                    <a:pt x="0" y="1021402"/>
                  </a:cubicBezTo>
                  <a:lnTo>
                    <a:pt x="0" y="11952"/>
                  </a:lnTo>
                  <a:cubicBezTo>
                    <a:pt x="0" y="5351"/>
                    <a:pt x="5351" y="0"/>
                    <a:pt x="11952" y="0"/>
                  </a:cubicBezTo>
                  <a:close/>
                </a:path>
              </a:pathLst>
            </a:custGeom>
            <a:blipFill>
              <a:blip r:embed="rId4"/>
              <a:stretch>
                <a:fillRect l="-1309" t="0" r="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11850345" y="1159297"/>
            <a:ext cx="5936895" cy="8319799"/>
            <a:chOff x="0" y="0"/>
            <a:chExt cx="917747" cy="128610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917747" cy="1286105"/>
            </a:xfrm>
            <a:custGeom>
              <a:avLst/>
              <a:gdLst/>
              <a:ahLst/>
              <a:cxnLst/>
              <a:rect r="r" b="b" t="t" l="l"/>
              <a:pathLst>
                <a:path h="1286105" w="917747">
                  <a:moveTo>
                    <a:pt x="13040" y="0"/>
                  </a:moveTo>
                  <a:lnTo>
                    <a:pt x="904707" y="0"/>
                  </a:lnTo>
                  <a:cubicBezTo>
                    <a:pt x="911909" y="0"/>
                    <a:pt x="917747" y="5838"/>
                    <a:pt x="917747" y="13040"/>
                  </a:cubicBezTo>
                  <a:lnTo>
                    <a:pt x="917747" y="1273065"/>
                  </a:lnTo>
                  <a:cubicBezTo>
                    <a:pt x="917747" y="1276524"/>
                    <a:pt x="916373" y="1279840"/>
                    <a:pt x="913928" y="1282286"/>
                  </a:cubicBezTo>
                  <a:cubicBezTo>
                    <a:pt x="911482" y="1284732"/>
                    <a:pt x="908165" y="1286105"/>
                    <a:pt x="904707" y="1286105"/>
                  </a:cubicBezTo>
                  <a:lnTo>
                    <a:pt x="13040" y="1286105"/>
                  </a:lnTo>
                  <a:cubicBezTo>
                    <a:pt x="9582" y="1286105"/>
                    <a:pt x="6265" y="1284732"/>
                    <a:pt x="3819" y="1282286"/>
                  </a:cubicBezTo>
                  <a:cubicBezTo>
                    <a:pt x="1374" y="1279840"/>
                    <a:pt x="0" y="1276524"/>
                    <a:pt x="0" y="1273065"/>
                  </a:cubicBezTo>
                  <a:lnTo>
                    <a:pt x="0" y="13040"/>
                  </a:lnTo>
                  <a:cubicBezTo>
                    <a:pt x="0" y="9582"/>
                    <a:pt x="1374" y="6265"/>
                    <a:pt x="3819" y="3819"/>
                  </a:cubicBezTo>
                  <a:cubicBezTo>
                    <a:pt x="6265" y="1374"/>
                    <a:pt x="9582" y="0"/>
                    <a:pt x="13040" y="0"/>
                  </a:cubicBezTo>
                  <a:close/>
                </a:path>
              </a:pathLst>
            </a:custGeom>
            <a:blipFill>
              <a:blip r:embed="rId5"/>
              <a:stretch>
                <a:fillRect l="-20068" t="0" r="-20068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1028700" y="4220660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3011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THE ENVELOPE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745306" y="0"/>
            <a:ext cx="7129642" cy="10287000"/>
          </a:xfrm>
          <a:custGeom>
            <a:avLst/>
            <a:gdLst/>
            <a:ahLst/>
            <a:cxnLst/>
            <a:rect r="r" b="b" t="t" l="l"/>
            <a:pathLst>
              <a:path h="10287000" w="7129642">
                <a:moveTo>
                  <a:pt x="0" y="0"/>
                </a:moveTo>
                <a:lnTo>
                  <a:pt x="7129643" y="0"/>
                </a:lnTo>
                <a:lnTo>
                  <a:pt x="712964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465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353417" y="0"/>
            <a:ext cx="6616110" cy="10287000"/>
          </a:xfrm>
          <a:custGeom>
            <a:avLst/>
            <a:gdLst/>
            <a:ahLst/>
            <a:cxnLst/>
            <a:rect r="r" b="b" t="t" l="l"/>
            <a:pathLst>
              <a:path h="10287000" w="6616110">
                <a:moveTo>
                  <a:pt x="0" y="0"/>
                </a:moveTo>
                <a:lnTo>
                  <a:pt x="6616110" y="0"/>
                </a:lnTo>
                <a:lnTo>
                  <a:pt x="661611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207" t="0" r="-103551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7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311836" y="1837453"/>
            <a:ext cx="5461139" cy="8097014"/>
          </a:xfrm>
          <a:custGeom>
            <a:avLst/>
            <a:gdLst/>
            <a:ahLst/>
            <a:cxnLst/>
            <a:rect r="r" b="b" t="t" l="l"/>
            <a:pathLst>
              <a:path h="8097014" w="5461139">
                <a:moveTo>
                  <a:pt x="0" y="0"/>
                </a:moveTo>
                <a:lnTo>
                  <a:pt x="5461138" y="0"/>
                </a:lnTo>
                <a:lnTo>
                  <a:pt x="5461138" y="8097014"/>
                </a:lnTo>
                <a:lnTo>
                  <a:pt x="0" y="80970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051" t="-11200" r="-10859" b="-1120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403002" y="1837453"/>
            <a:ext cx="5268691" cy="8097014"/>
          </a:xfrm>
          <a:custGeom>
            <a:avLst/>
            <a:gdLst/>
            <a:ahLst/>
            <a:cxnLst/>
            <a:rect r="r" b="b" t="t" l="l"/>
            <a:pathLst>
              <a:path h="8097014" w="5268691">
                <a:moveTo>
                  <a:pt x="0" y="0"/>
                </a:moveTo>
                <a:lnTo>
                  <a:pt x="5268691" y="0"/>
                </a:lnTo>
                <a:lnTo>
                  <a:pt x="5268691" y="8097014"/>
                </a:lnTo>
                <a:lnTo>
                  <a:pt x="0" y="80970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8701" t="-16972" r="-17717" b="-16011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448071" y="942975"/>
            <a:ext cx="1065403" cy="464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FRONT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850345" y="942975"/>
            <a:ext cx="854052" cy="46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8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BentonSans 2"/>
                <a:ea typeface="BentonSans 2"/>
                <a:cs typeface="BentonSans 2"/>
                <a:sym typeface="BentonSans 2"/>
              </a:rPr>
              <a:t>BACK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8298" y="3413927"/>
            <a:ext cx="12497897" cy="21972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1"/>
              </a:lnSpc>
            </a:pPr>
            <a:r>
              <a:rPr lang="en-US" sz="6352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IDEA 2 -</a:t>
            </a:r>
          </a:p>
          <a:p>
            <a:pPr algn="l">
              <a:lnSpc>
                <a:spcPts val="8321"/>
              </a:lnSpc>
            </a:pPr>
            <a:r>
              <a:rPr lang="en-US" sz="6352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YOUR NEXT LIFESTYLE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483262" y="2604978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b="true" sz="3011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CONCEPT NOTE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114306" y="3338062"/>
            <a:ext cx="12059387" cy="31642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By asking and answering "What's next?", we create a seamless, sequential journey that mimics the actual momentum of stepping up to the next tier of privilege. </a:t>
            </a:r>
          </a:p>
          <a:p>
            <a:pPr algn="ctr">
              <a:lnSpc>
                <a:spcPts val="3568"/>
              </a:lnSpc>
            </a:pPr>
          </a:p>
          <a:p>
            <a:pPr algn="ctr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This concept targets the forward-looking mindset of the pre-approved member, reframing the upgrade not as a sales pitch, but as the natural evolution of their lifestyle.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718164" y="6784367"/>
            <a:ext cx="18549155" cy="7005266"/>
          </a:xfrm>
          <a:custGeom>
            <a:avLst/>
            <a:gdLst/>
            <a:ahLst/>
            <a:cxnLst/>
            <a:rect r="r" b="b" t="t" l="l"/>
            <a:pathLst>
              <a:path h="7005266" w="18549155">
                <a:moveTo>
                  <a:pt x="0" y="0"/>
                </a:moveTo>
                <a:lnTo>
                  <a:pt x="18549155" y="0"/>
                </a:lnTo>
                <a:lnTo>
                  <a:pt x="18549155" y="7005266"/>
                </a:lnTo>
                <a:lnTo>
                  <a:pt x="0" y="7005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1850345" y="-2431242"/>
            <a:ext cx="12875311" cy="4862484"/>
          </a:xfrm>
          <a:custGeom>
            <a:avLst/>
            <a:gdLst/>
            <a:ahLst/>
            <a:cxnLst/>
            <a:rect r="r" b="b" t="t" l="l"/>
            <a:pathLst>
              <a:path h="4862484" w="12875311">
                <a:moveTo>
                  <a:pt x="0" y="0"/>
                </a:moveTo>
                <a:lnTo>
                  <a:pt x="12875310" y="0"/>
                </a:lnTo>
                <a:lnTo>
                  <a:pt x="12875310" y="4862484"/>
                </a:lnTo>
                <a:lnTo>
                  <a:pt x="0" y="48624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6669624" y="1582759"/>
            <a:ext cx="9829909" cy="6544063"/>
            <a:chOff x="0" y="0"/>
            <a:chExt cx="1220916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20916" cy="812800"/>
            </a:xfrm>
            <a:custGeom>
              <a:avLst/>
              <a:gdLst/>
              <a:ahLst/>
              <a:cxnLst/>
              <a:rect r="r" b="b" t="t" l="l"/>
              <a:pathLst>
                <a:path h="812800" w="1220916">
                  <a:moveTo>
                    <a:pt x="7876" y="0"/>
                  </a:moveTo>
                  <a:lnTo>
                    <a:pt x="1213040" y="0"/>
                  </a:lnTo>
                  <a:cubicBezTo>
                    <a:pt x="1215129" y="0"/>
                    <a:pt x="1217132" y="830"/>
                    <a:pt x="1218609" y="2307"/>
                  </a:cubicBezTo>
                  <a:cubicBezTo>
                    <a:pt x="1220086" y="3784"/>
                    <a:pt x="1220916" y="5787"/>
                    <a:pt x="1220916" y="7876"/>
                  </a:cubicBezTo>
                  <a:lnTo>
                    <a:pt x="1220916" y="804924"/>
                  </a:lnTo>
                  <a:cubicBezTo>
                    <a:pt x="1220916" y="809274"/>
                    <a:pt x="1217390" y="812800"/>
                    <a:pt x="1213040" y="812800"/>
                  </a:cubicBezTo>
                  <a:lnTo>
                    <a:pt x="7876" y="812800"/>
                  </a:lnTo>
                  <a:cubicBezTo>
                    <a:pt x="5787" y="812800"/>
                    <a:pt x="3784" y="811970"/>
                    <a:pt x="2307" y="810493"/>
                  </a:cubicBezTo>
                  <a:cubicBezTo>
                    <a:pt x="830" y="809016"/>
                    <a:pt x="0" y="807013"/>
                    <a:pt x="0" y="804924"/>
                  </a:cubicBezTo>
                  <a:lnTo>
                    <a:pt x="0" y="7876"/>
                  </a:lnTo>
                  <a:cubicBezTo>
                    <a:pt x="0" y="5787"/>
                    <a:pt x="830" y="3784"/>
                    <a:pt x="2307" y="2307"/>
                  </a:cubicBezTo>
                  <a:cubicBezTo>
                    <a:pt x="3784" y="830"/>
                    <a:pt x="5787" y="0"/>
                    <a:pt x="7876" y="0"/>
                  </a:cubicBezTo>
                  <a:close/>
                </a:path>
              </a:pathLst>
            </a:custGeom>
            <a:blipFill>
              <a:blip r:embed="rId4"/>
              <a:stretch>
                <a:fillRect l="0" t="-9990" r="0" b="-999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1028700" y="4220660"/>
            <a:ext cx="3321475" cy="44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3011" b="true">
                <a:solidFill>
                  <a:srgbClr val="64666A"/>
                </a:solidFill>
                <a:latin typeface="BentonSans 2 Bold"/>
                <a:ea typeface="BentonSans 2 Bold"/>
                <a:cs typeface="BentonSans 2 Bold"/>
                <a:sym typeface="BentonSans 2 Bold"/>
              </a:rPr>
              <a:t>THE ENVELOPE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4808627"/>
            <a:ext cx="3321475" cy="925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8"/>
              </a:lnSpc>
            </a:pPr>
            <a:r>
              <a:rPr lang="en-US" sz="2549" spc="94">
                <a:solidFill>
                  <a:srgbClr val="64666A"/>
                </a:solidFill>
                <a:latin typeface="BentonSans 2"/>
                <a:ea typeface="BentonSans 2"/>
                <a:cs typeface="BentonSans 2"/>
                <a:sym typeface="BentonSans 2"/>
              </a:rPr>
              <a:t>The next phase of your life awaits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DAHMiIrUIfE</dc:identifier>
  <dcterms:modified xsi:type="dcterms:W3CDTF">2011-08-01T06:04:30Z</dcterms:modified>
  <cp:revision>1</cp:revision>
  <dc:title>Upgrade to Platinum Reserve DM</dc:title>
</cp:coreProperties>
</file>