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7" r:id="rId12"/>
  </p:sldIdLst>
  <p:sldSz cx="12192000" cy="6858000"/>
  <p:notesSz cx="6858000" cy="9144000"/>
  <p:embeddedFontLst>
    <p:embeddedFont>
      <p:font typeface="Arial Black" panose="020B0A04020102020204" pitchFamily="34" charset="0"/>
      <p:regular r:id="rId14"/>
      <p:bold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9" roundtripDataSignature="AMtx7mjYb0QkDrkhpYUL8V6mYoP8/B1sFQ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9" d="100"/>
          <a:sy n="79" d="100"/>
        </p:scale>
        <p:origin x="821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font" Target="fonts/font2.fntdata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customschemas.google.com/relationships/presentationmetadata" Target="meta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1.fntdata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72" name="Google Shape;172;p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Google Shape;173;p1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3" name="Google Shape;19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2" name="Google Shape;92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2" name="Google Shape;10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dirty="0"/>
              <a:t>We have retained the old</a:t>
            </a:r>
            <a:endParaRPr dirty="0"/>
          </a:p>
        </p:txBody>
      </p:sp>
      <p:sp>
        <p:nvSpPr>
          <p:cNvPr id="112" name="Google Shape;112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2" name="Google Shape;122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2" name="Google Shape;13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p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2" name="Google Shape;142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2" name="Google Shape;152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p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2" name="Google Shape;162;p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14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14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2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23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2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2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2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24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24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2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2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2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OBJECT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16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16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8" name="Google Shape;28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0" name="Google Shape;30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17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3" name="Google Shape;33;p17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4" name="Google Shape;34;p1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6" name="Google Shape;36;p1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18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1" name="Google Shape;41;p1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1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9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6" name="Google Shape;46;p19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7" name="Google Shape;47;p19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8" name="Google Shape;48;p19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9" name="Google Shape;49;p19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50" name="Google Shape;50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2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5" name="Google Shape;55;p2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2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2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21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1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21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2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2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2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22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22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8" name="Google Shape;68;p22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2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2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2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3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1" name="Google Shape;11;p13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2" name="Google Shape;12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3" name="Google Shape;13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4" name="Google Shape;14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g"/><Relationship Id="rId7" Type="http://schemas.openxmlformats.org/officeDocument/2006/relationships/hyperlink" Target="https://www.istockphoto.com/video/travel-luxury-and-businessman-relax-in-waiting-room-or-lobby-for-business-gm1436386952-477440195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g"/><Relationship Id="rId5" Type="http://schemas.openxmlformats.org/officeDocument/2006/relationships/image" Target="../media/image35.jpg"/><Relationship Id="rId4" Type="http://schemas.openxmlformats.org/officeDocument/2006/relationships/image" Target="../media/image34.jp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hyperlink" Target="https://www.istockphoto.com/video/aerial-view-of-woman-kayaking-on-glass-bottom-boat-in-ocean-gm1401176230-454474786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g"/><Relationship Id="rId5" Type="http://schemas.openxmlformats.org/officeDocument/2006/relationships/image" Target="../media/image3.jpg"/><Relationship Id="rId4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7" Type="http://schemas.openxmlformats.org/officeDocument/2006/relationships/hyperlink" Target="https://www.istockphoto.com/video/modern-minimalist-bedroom-design-with-white-bathtub-near-panoramic-window-luxury-gm2252564606-666013671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7" Type="http://schemas.openxmlformats.org/officeDocument/2006/relationships/hyperlink" Target="https://www.istockphoto.com/video/mid-adult-golfer-focused-on-putting-under-blue-sky-gm2247647258-661534348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7" Type="http://schemas.openxmlformats.org/officeDocument/2006/relationships/hyperlink" Target="https://www.istockphoto.com/video/close-up-woman-walking-with-sopping-bag-slow-motion-gm1303140646-394676622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jpg"/><Relationship Id="rId5" Type="http://schemas.openxmlformats.org/officeDocument/2006/relationships/image" Target="../media/image15.jp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7" Type="http://schemas.openxmlformats.org/officeDocument/2006/relationships/hyperlink" Target="https://www.istockphoto.com/video/female-traveler-with-backpack-looking-to-the-air-baloons-sporty-girl-and-a-lot-of-gm1189114935-336569842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jpg"/><Relationship Id="rId5" Type="http://schemas.openxmlformats.org/officeDocument/2006/relationships/image" Target="../media/image19.jpg"/><Relationship Id="rId4" Type="http://schemas.openxmlformats.org/officeDocument/2006/relationships/image" Target="../media/image1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7" Type="http://schemas.openxmlformats.org/officeDocument/2006/relationships/hyperlink" Target="https://www.istockphoto.com/video/chef-using-co2-to-decorate-the-dish-gm2187116004-605724228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g"/><Relationship Id="rId5" Type="http://schemas.openxmlformats.org/officeDocument/2006/relationships/image" Target="../media/image23.jpg"/><Relationship Id="rId4" Type="http://schemas.openxmlformats.org/officeDocument/2006/relationships/image" Target="../media/image22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7" Type="http://schemas.openxmlformats.org/officeDocument/2006/relationships/hyperlink" Target="https://www.istockphoto.com/video/its-always-a-pleasure-doing-business-with-you-gm1191425507-338111872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7" Type="http://schemas.openxmlformats.org/officeDocument/2006/relationships/hyperlink" Target="https://www.istockphoto.com/video/woman-looking-at-scenic-view-of-polignano-a-mare-in-italy-gm2205946646-623301061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g"/><Relationship Id="rId5" Type="http://schemas.openxmlformats.org/officeDocument/2006/relationships/image" Target="../media/image31.jpg"/><Relationship Id="rId4" Type="http://schemas.openxmlformats.org/officeDocument/2006/relationships/image" Target="../media/image30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</a:pPr>
            <a:r>
              <a:rPr lang="en-US" b="1">
                <a:latin typeface="Arial Black"/>
                <a:ea typeface="Arial Black"/>
                <a:cs typeface="Arial Black"/>
                <a:sym typeface="Arial Black"/>
              </a:rPr>
              <a:t>Meta</a:t>
            </a:r>
            <a:endParaRPr b="1"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89" name="Google Shape;89;p1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r>
              <a:rPr lang="en-US"/>
              <a:t>Plat Charge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" name="Google Shape;175;p10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6" name="Google Shape;176;p10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7" name="Google Shape;177;p10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78" name="Google Shape;178;p10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79" name="Google Shape;179;p10"/>
          <p:cNvSpPr txBox="1"/>
          <p:nvPr/>
        </p:nvSpPr>
        <p:spPr>
          <a:xfrm>
            <a:off x="298314" y="2704289"/>
            <a:ext cx="11595300" cy="3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Find a moment to pause and prepare for what's next.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a Welcome Gift worth ₹60,000 from Taj, Luxe, or The Postcard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Enjoy 10X points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shopping from brands like Air India, Bvlgari, Tata CLiQ Luxury, Zoya, and more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lite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emberships like Taj Epicure, Marriott Bonvoy, ALL Accor, and more</a:t>
            </a: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45720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apply.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/>
          </a:p>
        </p:txBody>
      </p:sp>
      <p:sp>
        <p:nvSpPr>
          <p:cNvPr id="180" name="Google Shape;180;p10"/>
          <p:cNvSpPr txBox="1"/>
          <p:nvPr/>
        </p:nvSpPr>
        <p:spPr>
          <a:xfrm>
            <a:off x="374904" y="6336792"/>
            <a:ext cx="11676888" cy="89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300" i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https://www.istockphoto.com/video/travel-luxury-and-businessman-relax-in-waiting-room-or-lobby-for-business-gm1436386952-477440195</a:t>
            </a: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Google Shape;195;p1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Arial Black"/>
              <a:buNone/>
            </a:pPr>
            <a:r>
              <a:rPr lang="en-US" b="1">
                <a:latin typeface="Arial Black"/>
                <a:ea typeface="Arial Black"/>
                <a:cs typeface="Arial Black"/>
                <a:sym typeface="Arial Black"/>
              </a:rPr>
              <a:t>Thank you</a:t>
            </a:r>
            <a:endParaRPr b="1">
              <a:latin typeface="Arial Black"/>
              <a:ea typeface="Arial Black"/>
              <a:cs typeface="Arial Black"/>
              <a:sym typeface="Arial Black"/>
            </a:endParaRPr>
          </a:p>
        </p:txBody>
      </p:sp>
      <p:sp>
        <p:nvSpPr>
          <p:cNvPr id="196" name="Google Shape;196;p1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4" name="Google Shape;94;p2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95" name="Google Shape;95;p2"/>
          <p:cNvSpPr txBox="1"/>
          <p:nvPr/>
        </p:nvSpPr>
        <p:spPr>
          <a:xfrm>
            <a:off x="298314" y="2704289"/>
            <a:ext cx="11595300" cy="3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beginning, tailored to your choice of luxury.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S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elect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a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W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elcome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G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ift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worth ₹60,000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from Taj, Luxe, or The Postcard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Enjoy 10X points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shopping from brands like Air India, Bvlgari, Tata CLiQ Luxury, Zoya, and more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/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lite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Memberships like Taj Epicure, Marriott Bonvoy, ALL Accor, and more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apply.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/>
          </a:p>
        </p:txBody>
      </p:sp>
      <p:pic>
        <p:nvPicPr>
          <p:cNvPr id="96" name="Google Shape;96;p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7" name="Google Shape;97;p2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98" name="Google Shape;98;p2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99" name="Google Shape;99;p2"/>
          <p:cNvSpPr txBox="1"/>
          <p:nvPr/>
        </p:nvSpPr>
        <p:spPr>
          <a:xfrm>
            <a:off x="546612" y="6336792"/>
            <a:ext cx="11333472" cy="12926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300" i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https://www.istockphoto.com/video/aerial-view-of-woman-kayaking-on-glass-bottom-boat-in-ocean-gm1401176230-454474786</a:t>
            </a: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" name="Google Shape;104;p3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5" name="Google Shape;105;p3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6" name="Google Shape;106;p3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07" name="Google Shape;107;p3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08" name="Google Shape;108;p3"/>
          <p:cNvSpPr txBox="1"/>
          <p:nvPr/>
        </p:nvSpPr>
        <p:spPr>
          <a:xfrm>
            <a:off x="298314" y="2704289"/>
            <a:ext cx="11595300" cy="3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Wherever you choose to travel, feel instantly at home.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Stay at properties like Four Seasons, Mandarin Oriental, and The Ritz-Carlton with complimentary room upgrades, a $100 hotel credit, and late check-out privileges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Enjoy 10X points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shopping from brands like Air India, Bvlgari, Tata CLiQ Luxury, Zoya, and more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lite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emberships like Taj Epicure, Marriott Bonvoy, ALL Accor, and more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apply.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/>
          </a:p>
        </p:txBody>
      </p:sp>
      <p:sp>
        <p:nvSpPr>
          <p:cNvPr id="109" name="Google Shape;109;p3"/>
          <p:cNvSpPr txBox="1"/>
          <p:nvPr/>
        </p:nvSpPr>
        <p:spPr>
          <a:xfrm>
            <a:off x="489945" y="6336792"/>
            <a:ext cx="11446807" cy="1092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300" i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https://www.istockphoto.com/video/modern-minimalist-bedroom-design-with-white-bathtub-near-panoramic-window-luxury-gm2252564606-666013671</a:t>
            </a: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4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262254" y="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15" name="Google Shape;115;p4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834004" y="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16" name="Google Shape;116;p4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405754" y="1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17" name="Google Shape;117;p4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8977504" y="0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18" name="Google Shape;118;p4"/>
          <p:cNvSpPr txBox="1"/>
          <p:nvPr/>
        </p:nvSpPr>
        <p:spPr>
          <a:xfrm>
            <a:off x="270883" y="2322479"/>
            <a:ext cx="11186700" cy="332394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Play a round, wherever you travel next.</a:t>
            </a:r>
            <a:endParaRPr dirty="0"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Tee off at elite courses.</a:t>
            </a:r>
            <a:endParaRPr dirty="0"/>
          </a:p>
          <a:p>
            <a:pPr lvl="0"/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</a:t>
            </a:r>
            <a:r>
              <a:rPr lang="en-US" sz="1000" dirty="0">
                <a:latin typeface="Calibri"/>
                <a:ea typeface="Calibri"/>
                <a:cs typeface="Calibri"/>
                <a:sym typeface="Calibri"/>
              </a:rPr>
              <a:t>Golden Greens Golf Club, Gurgaon</a:t>
            </a:r>
            <a:endParaRPr dirty="0"/>
          </a:p>
          <a:p>
            <a:pPr lvl="0"/>
            <a:r>
              <a:rPr lang="en-US" sz="1000" dirty="0">
                <a:latin typeface="Calibri"/>
                <a:ea typeface="Calibri"/>
                <a:cs typeface="Calibri"/>
                <a:sym typeface="Calibri"/>
              </a:rPr>
              <a:t>- Qutub Golf Club, Delhi</a:t>
            </a:r>
          </a:p>
          <a:p>
            <a:pPr lvl="0"/>
            <a:r>
              <a:rPr lang="en-GB" sz="1000" dirty="0">
                <a:latin typeface="Calibri"/>
                <a:ea typeface="Calibri"/>
                <a:cs typeface="Calibri"/>
                <a:sym typeface="Calibri"/>
              </a:rPr>
              <a:t>- Delhi Celebrations Sport Club, Mumbai</a:t>
            </a:r>
            <a:endParaRPr sz="1000" dirty="0"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- Bali National Golf Club &amp; Ria </a:t>
            </a:r>
            <a:r>
              <a:rPr lang="en-US" sz="1000" b="0" i="0" u="none" strike="noStrike" cap="none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Bantan</a:t>
            </a: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Indonesia </a:t>
            </a:r>
            <a:r>
              <a:rPr kumimoji="0" lang="en-GB" sz="10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/>
                <a:ea typeface="Calibri"/>
                <a:cs typeface="Calibri"/>
                <a:sym typeface="Calibri"/>
              </a:rPr>
              <a:t>and more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000" dirty="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Enjoy 10X points </a:t>
            </a:r>
            <a:r>
              <a:rPr lang="en-US" sz="1000" dirty="0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shopping from brands like Air India, </a:t>
            </a:r>
            <a:r>
              <a:rPr lang="en-US" sz="100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Bvlgari</a:t>
            </a: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, Tata </a:t>
            </a:r>
            <a:r>
              <a:rPr lang="en-US" sz="1000" dirty="0" err="1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CLiQ</a:t>
            </a: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Luxury, Zoya, and more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000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000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 dirty="0"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000" dirty="0">
                <a:latin typeface="Calibri"/>
                <a:ea typeface="Calibri"/>
                <a:cs typeface="Calibri"/>
                <a:sym typeface="Calibri"/>
              </a:rPr>
              <a:t>Eli</a:t>
            </a: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te </a:t>
            </a:r>
            <a:r>
              <a:rPr lang="en-US" sz="1000" dirty="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</a:t>
            </a:r>
            <a:r>
              <a:rPr lang="en-US" sz="1000" dirty="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emberships like Taj Epicure, Marriott Bonvoy, ALL Accor, and more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 dirty="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apply.</a:t>
            </a:r>
            <a:b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000" b="0" i="0" u="none" strike="noStrike" cap="none" dirty="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000" b="0" i="0" u="none" strike="noStrike" cap="none" baseline="30000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000" b="0" i="0" u="none" strike="noStrike" cap="none" dirty="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 dirty="0"/>
          </a:p>
        </p:txBody>
      </p:sp>
      <p:sp>
        <p:nvSpPr>
          <p:cNvPr id="119" name="Google Shape;119;p4"/>
          <p:cNvSpPr txBox="1"/>
          <p:nvPr/>
        </p:nvSpPr>
        <p:spPr>
          <a:xfrm>
            <a:off x="270883" y="6044017"/>
            <a:ext cx="8667017" cy="109260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i="1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300" i="1" u="sng" dirty="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https://www.istockphoto.com/video/mid-adult-golfer-focused-on-putting-under-blue-sky-gm2247647258-661534348</a:t>
            </a:r>
            <a:endParaRPr sz="13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b="1" i="1" dirty="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4" name="Google Shape;124;p5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25" name="Google Shape;125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26" name="Google Shape;126;p5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27" name="Google Shape;127;p5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28" name="Google Shape;128;p5"/>
          <p:cNvSpPr txBox="1"/>
          <p:nvPr/>
        </p:nvSpPr>
        <p:spPr>
          <a:xfrm>
            <a:off x="298314" y="2704289"/>
            <a:ext cx="11595300" cy="37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Your preferences have their privileges because the brands you choose should give you more to enjoy. 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Enjoy 10X points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shopping f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rom 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brands like Air India, Bvlgari, Tata CLiQ Luxury, Zoya, and more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a Welcome Gift worth ₹60,000 from Taj, Luxe, or The Postcard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lite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emberships like Taj Epicure, Marriott Bonvoy, ALL Accor, and more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apply.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/>
          </a:p>
        </p:txBody>
      </p:sp>
      <p:sp>
        <p:nvSpPr>
          <p:cNvPr id="129" name="Google Shape;129;p5"/>
          <p:cNvSpPr txBox="1"/>
          <p:nvPr/>
        </p:nvSpPr>
        <p:spPr>
          <a:xfrm>
            <a:off x="489945" y="6336792"/>
            <a:ext cx="11446807" cy="89255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300" i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https://www.istockphoto.com/video/close-up-woman-walking-with-sopping-bag-slow-motion-gm1303140646-394676622</a:t>
            </a: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4" name="Google Shape;134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35" name="Google Shape;135;p6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36" name="Google Shape;136;p6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37" name="Google Shape;137;p6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38" name="Google Shape;138;p6"/>
          <p:cNvSpPr txBox="1"/>
          <p:nvPr/>
        </p:nvSpPr>
        <p:spPr>
          <a:xfrm>
            <a:off x="298314" y="2704289"/>
            <a:ext cx="11595300" cy="3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A reason to discover more, with every journey you take.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a Welcome Gift worth ₹60,000 from Taj, Luxe, or The Postcard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Enjoy 10X points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shopping from brands like Air India, Bvlgari, Tata CLiQ Luxury, Zoya, and more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lite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emberships like Taj Epicure, Marriott Bonvoy, ALL Accor, and more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apply.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/>
          </a:p>
        </p:txBody>
      </p:sp>
      <p:sp>
        <p:nvSpPr>
          <p:cNvPr id="139" name="Google Shape;139;p6"/>
          <p:cNvSpPr txBox="1"/>
          <p:nvPr/>
        </p:nvSpPr>
        <p:spPr>
          <a:xfrm>
            <a:off x="374904" y="6336792"/>
            <a:ext cx="11676888" cy="6924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300" i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https://www.istockphoto.com/video/female-traveler-with-backpack-looking-to-the-air-baloons-sporty-girl-and-a-lot-of-gm1189114935-336569842</a:t>
            </a: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7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5" name="Google Shape;145;p7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6" name="Google Shape;146;p7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47" name="Google Shape;147;p7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48" name="Google Shape;148;p7"/>
          <p:cNvSpPr txBox="1"/>
          <p:nvPr/>
        </p:nvSpPr>
        <p:spPr>
          <a:xfrm>
            <a:off x="298314" y="2704289"/>
            <a:ext cx="11595300" cy="3755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Every reason to celebrate feels even more memorable.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Select a Welcome Gift worth ₹60,000 from Taj, Luxe, or The Postcard</a:t>
            </a:r>
            <a:endParaRPr sz="1200"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Enjoy 10X points on shopping from brands like Air India, Bvlgari, Tata CLiQ Luxury, Zoya, and more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lite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emberships like Taj Epicure, Marriott Bonvoy, ALL Accor, and more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apply.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/>
          </a:p>
        </p:txBody>
      </p:sp>
      <p:sp>
        <p:nvSpPr>
          <p:cNvPr id="149" name="Google Shape;149;p7"/>
          <p:cNvSpPr txBox="1"/>
          <p:nvPr/>
        </p:nvSpPr>
        <p:spPr>
          <a:xfrm>
            <a:off x="374904" y="6336792"/>
            <a:ext cx="11676888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300" i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https://www.istockphoto.com/video/chef-using-co2-to-decorate-the-dish-gm2187116004-605724228</a:t>
            </a: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4" name="Google Shape;154;p8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5" name="Google Shape;155;p8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6" name="Google Shape;156;p8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57" name="Google Shape;157;p8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58" name="Google Shape;158;p8"/>
          <p:cNvSpPr txBox="1"/>
          <p:nvPr/>
        </p:nvSpPr>
        <p:spPr>
          <a:xfrm>
            <a:off x="298314" y="2704289"/>
            <a:ext cx="11595300" cy="394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Every arrival begins to feel effortless.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Enjoy Meet &amp; Greet at 17 airports across India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Enjoy 10X points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shopping from brands like Air India, Bvlgari, Tata CLiQ Luxury, Zoya, and more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E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lite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emberships like Taj Epicure, Marriott Bonvoy, ALL Accor, and more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apply.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/>
          </a:p>
        </p:txBody>
      </p:sp>
      <p:sp>
        <p:nvSpPr>
          <p:cNvPr id="159" name="Google Shape;159;p8"/>
          <p:cNvSpPr txBox="1"/>
          <p:nvPr/>
        </p:nvSpPr>
        <p:spPr>
          <a:xfrm>
            <a:off x="374904" y="6336792"/>
            <a:ext cx="11676888" cy="507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b="1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400" i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https://www.istockphoto.com/video/its-always-a-pleasure-doing-business-with-you-gm1191425507-338111872</a:t>
            </a:r>
            <a:endParaRPr sz="14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b="1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9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38112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65" name="Google Shape;165;p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952876" y="166384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66" name="Google Shape;166;p9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6524626" y="166383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pic>
        <p:nvPicPr>
          <p:cNvPr id="167" name="Google Shape;167;p9"/>
          <p:cNvPicPr preferRelativeResize="0"/>
          <p:nvPr/>
        </p:nvPicPr>
        <p:blipFill rotWithShape="1">
          <a:blip r:embed="rId6">
            <a:alphaModFix/>
          </a:blip>
          <a:srcRect/>
          <a:stretch/>
        </p:blipFill>
        <p:spPr>
          <a:xfrm>
            <a:off x="9096376" y="166382"/>
            <a:ext cx="2322479" cy="2322479"/>
          </a:xfrm>
          <a:prstGeom prst="rect">
            <a:avLst/>
          </a:prstGeom>
          <a:noFill/>
          <a:ln w="9525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</p:pic>
      <p:sp>
        <p:nvSpPr>
          <p:cNvPr id="168" name="Google Shape;168;p9"/>
          <p:cNvSpPr txBox="1"/>
          <p:nvPr/>
        </p:nvSpPr>
        <p:spPr>
          <a:xfrm>
            <a:off x="298314" y="2704289"/>
            <a:ext cx="11595300" cy="3786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Primary text: </a:t>
            </a:r>
            <a:endParaRPr/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Plan your escapes such that it rewards in more ways than one.</a:t>
            </a: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Enjoy a ₹15,000 Yatra e-Voucher when you make a single booking worth ₹1,00,000 through the Platinum Travel and Lifestyle Concierge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Unwind before take-offs with access to 25+ Centurion®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L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ounges globally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 your travel even more rewarding with 3X rewards on overseas spends</a:t>
            </a:r>
            <a:endParaRPr sz="1200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Enjoy 10X points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on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shopping f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rom 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brands like Air India, Bvlgari, Tata CLiQ Luxury, Zoya, and more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Enhance your dining experience with savings of up to ₹10,000 with District by Zomato </a:t>
            </a:r>
            <a:endParaRPr/>
          </a:p>
          <a:p>
            <a:pPr marL="285750" marR="0" lvl="0" indent="-2857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Char char="•"/>
            </a:pP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Get 8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El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ite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T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ier 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M</a:t>
            </a:r>
            <a:r>
              <a:rPr lang="en-US" sz="12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emberships like Taj Epicure, Marriott Bonvoy, ALL Accor, and more</a:t>
            </a:r>
            <a:endParaRPr/>
          </a:p>
          <a:p>
            <a:pPr marL="285750" marR="0" lvl="0" indent="-184150" algn="l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And much more.</a:t>
            </a:r>
            <a:endParaRPr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*T&amp;Cs appl</a:t>
            </a:r>
            <a:r>
              <a:rPr lang="en-US" sz="1200">
                <a:latin typeface="Calibri"/>
                <a:ea typeface="Calibri"/>
                <a:cs typeface="Calibri"/>
                <a:sym typeface="Calibri"/>
              </a:rPr>
              <a:t>y.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endParaRPr sz="1200" b="0" i="0" u="none" strike="noStrike" cap="non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Calibri"/>
              <a:buNone/>
            </a:pP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Apply for the American Express® Platinum Card.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Headline: American Express</a:t>
            </a:r>
            <a:r>
              <a:rPr lang="en-US" sz="1200" b="0" i="0" u="none" strike="noStrike" cap="none" baseline="300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®</a:t>
            </a: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 Platinum Card</a:t>
            </a: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b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</a:br>
            <a:r>
              <a:rPr lang="en-US" sz="1200" b="0" i="0" u="none" strike="noStrike" cap="non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rPr>
              <a:t>Description: Apply now</a:t>
            </a:r>
            <a:endParaRPr/>
          </a:p>
        </p:txBody>
      </p:sp>
      <p:sp>
        <p:nvSpPr>
          <p:cNvPr id="169" name="Google Shape;169;p9"/>
          <p:cNvSpPr txBox="1"/>
          <p:nvPr/>
        </p:nvSpPr>
        <p:spPr>
          <a:xfrm>
            <a:off x="374904" y="6336792"/>
            <a:ext cx="11676888" cy="49244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i="1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Video link: </a:t>
            </a:r>
            <a:r>
              <a:rPr lang="en-US" sz="1300" i="1" u="sng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https://www.istockphoto.com/video/woman-looking-at-scenic-view-of-polignano-a-mare-in-italy-gm2205946646-623301061</a:t>
            </a: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300" i="1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1442</Words>
  <Application>Microsoft Office PowerPoint</Application>
  <PresentationFormat>Widescreen</PresentationFormat>
  <Paragraphs>144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 Black</vt:lpstr>
      <vt:lpstr>Arial</vt:lpstr>
      <vt:lpstr>Calibri</vt:lpstr>
      <vt:lpstr>Office Theme</vt:lpstr>
      <vt:lpstr>Meta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Thank you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Bhagyashree</dc:creator>
  <cp:lastModifiedBy>Bhagyashree</cp:lastModifiedBy>
  <cp:revision>3</cp:revision>
  <dcterms:created xsi:type="dcterms:W3CDTF">2026-06-09T14:15:42Z</dcterms:created>
  <dcterms:modified xsi:type="dcterms:W3CDTF">2026-06-22T07:42:50Z</dcterms:modified>
</cp:coreProperties>
</file>