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6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3B3FD3-20BF-B07A-EDA9-FBF4685899E2}" v="12" dt="2026-03-25T04:38:08.2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422"/>
  </p:normalViewPr>
  <p:slideViewPr>
    <p:cSldViewPr>
      <p:cViewPr varScale="1">
        <p:scale>
          <a:sx n="102" d="100"/>
          <a:sy n="102" d="100"/>
        </p:scale>
        <p:origin x="192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nta Kudo" userId="S::kudo@lebua.com::e7c2d8e4-b642-4611-9ec8-4f1399934ccf" providerId="AD" clId="Web-{FC3B3FD3-20BF-B07A-EDA9-FBF4685899E2}"/>
    <pc:docChg chg="modSld">
      <pc:chgData name="Zenta Kudo" userId="S::kudo@lebua.com::e7c2d8e4-b642-4611-9ec8-4f1399934ccf" providerId="AD" clId="Web-{FC3B3FD3-20BF-B07A-EDA9-FBF4685899E2}" dt="2026-03-25T04:38:08.263" v="9"/>
      <pc:docMkLst>
        <pc:docMk/>
      </pc:docMkLst>
      <pc:sldChg chg="addSp delSp">
        <pc:chgData name="Zenta Kudo" userId="S::kudo@lebua.com::e7c2d8e4-b642-4611-9ec8-4f1399934ccf" providerId="AD" clId="Web-{FC3B3FD3-20BF-B07A-EDA9-FBF4685899E2}" dt="2026-03-25T04:38:08.263" v="9"/>
        <pc:sldMkLst>
          <pc:docMk/>
          <pc:sldMk cId="0" sldId="268"/>
        </pc:sldMkLst>
        <pc:picChg chg="add del">
          <ac:chgData name="Zenta Kudo" userId="S::kudo@lebua.com::e7c2d8e4-b642-4611-9ec8-4f1399934ccf" providerId="AD" clId="Web-{FC3B3FD3-20BF-B07A-EDA9-FBF4685899E2}" dt="2026-03-25T04:38:08.263" v="9"/>
          <ac:picMkLst>
            <pc:docMk/>
            <pc:sldMk cId="0" sldId="268"/>
            <ac:picMk id="4" creationId="{3756274A-DD2D-8414-99F4-18B4909872A1}"/>
          </ac:picMkLst>
        </pc:picChg>
      </pc:sldChg>
      <pc:sldChg chg="addSp delSp modSp">
        <pc:chgData name="Zenta Kudo" userId="S::kudo@lebua.com::e7c2d8e4-b642-4611-9ec8-4f1399934ccf" providerId="AD" clId="Web-{FC3B3FD3-20BF-B07A-EDA9-FBF4685899E2}" dt="2026-03-25T04:37:31.950" v="7" actId="1076"/>
        <pc:sldMkLst>
          <pc:docMk/>
          <pc:sldMk cId="0" sldId="270"/>
        </pc:sldMkLst>
        <pc:spChg chg="mod">
          <ac:chgData name="Zenta Kudo" userId="S::kudo@lebua.com::e7c2d8e4-b642-4611-9ec8-4f1399934ccf" providerId="AD" clId="Web-{FC3B3FD3-20BF-B07A-EDA9-FBF4685899E2}" dt="2026-03-25T04:37:23.340" v="6" actId="1076"/>
          <ac:spMkLst>
            <pc:docMk/>
            <pc:sldMk cId="0" sldId="270"/>
            <ac:spMk id="4" creationId="{00000000-0000-0000-0000-000000000000}"/>
          </ac:spMkLst>
        </pc:spChg>
        <pc:picChg chg="del">
          <ac:chgData name="Zenta Kudo" userId="S::kudo@lebua.com::e7c2d8e4-b642-4611-9ec8-4f1399934ccf" providerId="AD" clId="Web-{FC3B3FD3-20BF-B07A-EDA9-FBF4685899E2}" dt="2026-03-25T04:36:47.995" v="0"/>
          <ac:picMkLst>
            <pc:docMk/>
            <pc:sldMk cId="0" sldId="270"/>
            <ac:picMk id="3" creationId="{00000000-0000-0000-0000-000000000000}"/>
          </ac:picMkLst>
        </pc:picChg>
        <pc:picChg chg="add del">
          <ac:chgData name="Zenta Kudo" userId="S::kudo@lebua.com::e7c2d8e4-b642-4611-9ec8-4f1399934ccf" providerId="AD" clId="Web-{FC3B3FD3-20BF-B07A-EDA9-FBF4685899E2}" dt="2026-03-25T04:36:56.605" v="2"/>
          <ac:picMkLst>
            <pc:docMk/>
            <pc:sldMk cId="0" sldId="270"/>
            <ac:picMk id="6" creationId="{5D9506A7-8338-DAA4-DEB1-7F66FFF97D58}"/>
          </ac:picMkLst>
        </pc:picChg>
        <pc:picChg chg="add mod">
          <ac:chgData name="Zenta Kudo" userId="S::kudo@lebua.com::e7c2d8e4-b642-4611-9ec8-4f1399934ccf" providerId="AD" clId="Web-{FC3B3FD3-20BF-B07A-EDA9-FBF4685899E2}" dt="2026-03-25T04:37:31.950" v="7" actId="1076"/>
          <ac:picMkLst>
            <pc:docMk/>
            <pc:sldMk cId="0" sldId="270"/>
            <ac:picMk id="8" creationId="{1C78F409-E1DF-2F12-7E7A-5315574A6EA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B493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93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93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93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82231" y="711834"/>
            <a:ext cx="4041266" cy="5186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B493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lebua.com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48750" y="0"/>
            <a:ext cx="7143750" cy="6858000"/>
            <a:chOff x="5048750" y="0"/>
            <a:chExt cx="71437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750" y="0"/>
              <a:ext cx="7143249" cy="6857999"/>
            </a:xfrm>
            <a:prstGeom prst="rect">
              <a:avLst/>
            </a:prstGeom>
          </p:spPr>
        </p:pic>
        <p:pic>
          <p:nvPicPr>
            <p:cNvPr id="4" name="object 4" descr="A gold design on a black background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5866" y="243890"/>
              <a:ext cx="285496" cy="4320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55877" y="2920695"/>
            <a:ext cx="26650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9580" marR="5080" indent="-437515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solidFill>
                  <a:srgbClr val="B49355"/>
                </a:solidFill>
                <a:latin typeface="Times New Roman"/>
                <a:cs typeface="Times New Roman"/>
              </a:rPr>
              <a:t>FUNCTION </a:t>
            </a:r>
            <a:r>
              <a:rPr sz="4000" spc="-20" dirty="0">
                <a:solidFill>
                  <a:srgbClr val="B49355"/>
                </a:solidFill>
                <a:latin typeface="Times New Roman"/>
                <a:cs typeface="Times New Roman"/>
              </a:rPr>
              <a:t>ROOMS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2686" y="4440682"/>
            <a:ext cx="23114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764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B49355"/>
                </a:solidFill>
                <a:latin typeface="Times New Roman"/>
                <a:cs typeface="Times New Roman"/>
              </a:rPr>
              <a:t>TARGET</a:t>
            </a:r>
            <a:r>
              <a:rPr sz="1600" spc="-65" dirty="0">
                <a:solidFill>
                  <a:srgbClr val="B49355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B49355"/>
                </a:solidFill>
                <a:latin typeface="Times New Roman"/>
                <a:cs typeface="Times New Roman"/>
              </a:rPr>
              <a:t>SUCCESS</a:t>
            </a:r>
            <a:r>
              <a:rPr sz="1600" spc="-40" dirty="0">
                <a:solidFill>
                  <a:srgbClr val="B49355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B49355"/>
                </a:solidFill>
                <a:latin typeface="Times New Roman"/>
                <a:cs typeface="Times New Roman"/>
              </a:rPr>
              <a:t>IN </a:t>
            </a:r>
            <a:r>
              <a:rPr sz="1600" spc="-20" dirty="0">
                <a:solidFill>
                  <a:srgbClr val="B49355"/>
                </a:solidFill>
                <a:latin typeface="Times New Roman"/>
                <a:cs typeface="Times New Roman"/>
              </a:rPr>
              <a:t>EXTRAORDINARY</a:t>
            </a:r>
            <a:r>
              <a:rPr sz="1600" spc="-25" dirty="0">
                <a:solidFill>
                  <a:srgbClr val="B49355"/>
                </a:solidFill>
                <a:latin typeface="Times New Roman"/>
                <a:cs typeface="Times New Roman"/>
              </a:rPr>
              <a:t> </a:t>
            </a:r>
            <a:r>
              <a:rPr sz="1600" spc="-155" dirty="0">
                <a:solidFill>
                  <a:srgbClr val="B49355"/>
                </a:solidFill>
                <a:latin typeface="Times New Roman"/>
                <a:cs typeface="Times New Roman"/>
              </a:rPr>
              <a:t>WAYS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258" y="1454810"/>
            <a:ext cx="2356968" cy="962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926757" cy="51972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9551" y="5741923"/>
            <a:ext cx="23037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25" dirty="0">
                <a:solidFill>
                  <a:srgbClr val="B49355"/>
                </a:solidFill>
                <a:latin typeface="Arial"/>
                <a:cs typeface="Arial"/>
              </a:rPr>
              <a:t>Vantage</a:t>
            </a:r>
            <a:r>
              <a:rPr sz="3200" spc="-110" dirty="0">
                <a:solidFill>
                  <a:srgbClr val="B49355"/>
                </a:solidFill>
                <a:latin typeface="Arial"/>
                <a:cs typeface="Arial"/>
              </a:rPr>
              <a:t> </a:t>
            </a:r>
            <a:r>
              <a:rPr sz="3200" spc="-90" dirty="0">
                <a:solidFill>
                  <a:srgbClr val="B49355"/>
                </a:solidFill>
                <a:latin typeface="Arial"/>
                <a:cs typeface="Arial"/>
              </a:rPr>
              <a:t>Point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021" y="146401"/>
            <a:ext cx="11597491" cy="61488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947" y="439204"/>
            <a:ext cx="10975543" cy="61488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9204"/>
            <a:ext cx="12192000" cy="59292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t="60959"/>
          <a:stretch/>
        </p:blipFill>
        <p:spPr>
          <a:xfrm>
            <a:off x="146340" y="4191000"/>
            <a:ext cx="11926757" cy="254347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5" dirty="0">
                <a:latin typeface="+mj-lt"/>
              </a:rPr>
              <a:t>Location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82231" y="1447291"/>
            <a:ext cx="462343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7683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property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is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40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minutes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from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Suvarnabhumi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International </a:t>
            </a:r>
            <a:r>
              <a:rPr sz="1400" dirty="0">
                <a:latin typeface="Times New Roman"/>
                <a:cs typeface="Times New Roman"/>
              </a:rPr>
              <a:t>Airport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Situated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near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Chao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Phraya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River</a:t>
            </a:r>
            <a:endParaRPr sz="14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spc="-20" dirty="0">
                <a:latin typeface="Times New Roman"/>
                <a:cs typeface="Times New Roman"/>
              </a:rPr>
              <a:t>500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meters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from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Saphan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Taksin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BTS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Station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and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Sathorn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Pier. </a:t>
            </a:r>
            <a:r>
              <a:rPr sz="1400" spc="-50" dirty="0">
                <a:latin typeface="Times New Roman"/>
                <a:cs typeface="Times New Roman"/>
              </a:rPr>
              <a:t>(10-</a:t>
            </a:r>
            <a:r>
              <a:rPr sz="1400" dirty="0">
                <a:latin typeface="Times New Roman"/>
                <a:cs typeface="Times New Roman"/>
              </a:rPr>
              <a:t>15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minute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walk)</a:t>
            </a:r>
            <a:endParaRPr sz="14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spc="-45" dirty="0">
                <a:latin typeface="Times New Roman"/>
                <a:cs typeface="Times New Roman"/>
              </a:rPr>
              <a:t>Local </a:t>
            </a:r>
            <a:r>
              <a:rPr sz="1400" spc="-30" dirty="0">
                <a:latin typeface="Times New Roman"/>
                <a:cs typeface="Times New Roman"/>
              </a:rPr>
              <a:t>Area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Bangrak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filled </a:t>
            </a:r>
            <a:r>
              <a:rPr sz="1400" spc="-20" dirty="0">
                <a:latin typeface="Times New Roman"/>
                <a:cs typeface="Times New Roman"/>
              </a:rPr>
              <a:t>with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bars,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restaurants,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shops,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street</a:t>
            </a:r>
            <a:endParaRPr sz="1400" dirty="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food,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markets</a:t>
            </a:r>
            <a:endParaRPr sz="14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spc="-25" dirty="0">
                <a:latin typeface="Times New Roman"/>
                <a:cs typeface="Times New Roman"/>
              </a:rPr>
              <a:t>Sukhumvit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is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Times New Roman"/>
                <a:cs typeface="Times New Roman"/>
              </a:rPr>
              <a:t>approximately</a:t>
            </a:r>
            <a:r>
              <a:rPr sz="1400" spc="-45" dirty="0">
                <a:latin typeface="Times New Roman"/>
                <a:cs typeface="Times New Roman"/>
              </a:rPr>
              <a:t> 15-</a:t>
            </a:r>
            <a:r>
              <a:rPr sz="1400" dirty="0">
                <a:latin typeface="Times New Roman"/>
                <a:cs typeface="Times New Roman"/>
              </a:rPr>
              <a:t>20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minutes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by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taxi.</a:t>
            </a:r>
            <a:endParaRPr sz="14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Times New Roman"/>
                <a:cs typeface="Times New Roman"/>
              </a:rPr>
              <a:t>Grand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imes New Roman"/>
                <a:cs typeface="Times New Roman"/>
              </a:rPr>
              <a:t>Palace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6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kilometers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away</a:t>
            </a:r>
            <a:endParaRPr sz="14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spc="-85" dirty="0">
                <a:latin typeface="Times New Roman"/>
                <a:cs typeface="Times New Roman"/>
              </a:rPr>
              <a:t>Wat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Arun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7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kilometers</a:t>
            </a:r>
            <a:r>
              <a:rPr sz="1400" spc="-20" dirty="0">
                <a:latin typeface="Times New Roman"/>
                <a:cs typeface="Times New Roman"/>
              </a:rPr>
              <a:t> away</a:t>
            </a:r>
            <a:endParaRPr sz="14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400" spc="-25" dirty="0">
                <a:latin typeface="Times New Roman"/>
                <a:cs typeface="Times New Roman"/>
              </a:rPr>
              <a:t>Chatuchak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Times New Roman"/>
                <a:cs typeface="Times New Roman"/>
              </a:rPr>
              <a:t>Weekend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Market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11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kilometers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away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gold design on a black background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35867" y="243890"/>
            <a:ext cx="285496" cy="432003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DD650EAA-A919-8247-FC7C-2237AE8B6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2" y="178892"/>
            <a:ext cx="5856678" cy="39100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95072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22699" y="2945093"/>
            <a:ext cx="215646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Times New Roman"/>
                <a:cs typeface="Times New Roman"/>
              </a:rPr>
              <a:t>1055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Silom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Road, </a:t>
            </a:r>
            <a:r>
              <a:rPr sz="1600" spc="-45" dirty="0">
                <a:latin typeface="Times New Roman"/>
                <a:cs typeface="Times New Roman"/>
              </a:rPr>
              <a:t>Bangrak, Bangkok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10500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Thailand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55" dirty="0">
                <a:latin typeface="Times New Roman"/>
                <a:cs typeface="Times New Roman"/>
              </a:rPr>
              <a:t>T: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+66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(0)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2624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9999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F: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+66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(0)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2624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9998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40" dirty="0">
                <a:latin typeface="Times New Roman"/>
                <a:cs typeface="Times New Roman"/>
              </a:rPr>
              <a:t>Email: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  <a:hlinkClick r:id="rId3"/>
              </a:rPr>
              <a:t>sales@lebua.com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1C78F409-E1DF-2F12-7E7A-5315574A6E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6472" y="1463881"/>
            <a:ext cx="2728896" cy="12259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9204"/>
            <a:ext cx="12192000" cy="59292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9204"/>
            <a:ext cx="12192000" cy="59292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926757" cy="658807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981570" y="1855088"/>
            <a:ext cx="441071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One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sz="16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most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Times New Roman"/>
                <a:cs typeface="Times New Roman"/>
              </a:rPr>
              <a:t>unique</a:t>
            </a:r>
            <a:r>
              <a:rPr sz="16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hotel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function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rooms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in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country,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sz="16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0000"/>
                </a:solidFill>
                <a:latin typeface="Times New Roman"/>
                <a:cs typeface="Times New Roman"/>
              </a:rPr>
              <a:t>Pundarika</a:t>
            </a:r>
            <a:r>
              <a:rPr sz="16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Grand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000000"/>
                </a:solidFill>
                <a:latin typeface="Times New Roman"/>
                <a:cs typeface="Times New Roman"/>
              </a:rPr>
              <a:t>Ballroom</a:t>
            </a:r>
            <a:r>
              <a:rPr sz="16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exudes</a:t>
            </a:r>
            <a:r>
              <a:rPr sz="1600" spc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imperial </a:t>
            </a:r>
            <a:r>
              <a:rPr sz="1600" spc="-30" dirty="0">
                <a:solidFill>
                  <a:srgbClr val="000000"/>
                </a:solidFill>
                <a:latin typeface="Times New Roman"/>
                <a:cs typeface="Times New Roman"/>
              </a:rPr>
              <a:t>grandeur,</a:t>
            </a:r>
            <a:r>
              <a:rPr sz="16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elevating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every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event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held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000000"/>
                </a:solidFill>
                <a:latin typeface="Times New Roman"/>
                <a:cs typeface="Times New Roman"/>
              </a:rPr>
              <a:t>within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Times New Roman"/>
                <a:cs typeface="Times New Roman"/>
              </a:rPr>
              <a:t>its </a:t>
            </a:r>
            <a:r>
              <a:rPr sz="1600" spc="-90" dirty="0">
                <a:solidFill>
                  <a:srgbClr val="000000"/>
                </a:solidFill>
                <a:latin typeface="Times New Roman"/>
                <a:cs typeface="Times New Roman"/>
              </a:rPr>
              <a:t>walls.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Its</a:t>
            </a:r>
            <a:r>
              <a:rPr sz="16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ornate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décor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0000"/>
                </a:solidFill>
                <a:latin typeface="Times New Roman"/>
                <a:cs typeface="Times New Roman"/>
              </a:rPr>
              <a:t>provides</a:t>
            </a:r>
            <a:r>
              <a:rPr sz="16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stunning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backdrop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wedding</a:t>
            </a:r>
            <a:r>
              <a:rPr sz="16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receptions</a:t>
            </a:r>
            <a:r>
              <a:rPr sz="16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sz="16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000000"/>
                </a:solidFill>
                <a:latin typeface="Times New Roman"/>
                <a:cs typeface="Times New Roman"/>
              </a:rPr>
              <a:t>gala</a:t>
            </a:r>
            <a:r>
              <a:rPr sz="16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celebrations.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23835" y="3186082"/>
            <a:ext cx="3748404" cy="6540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2400" spc="-20" dirty="0">
                <a:solidFill>
                  <a:srgbClr val="B49355"/>
                </a:solidFill>
                <a:latin typeface="Arial"/>
                <a:cs typeface="Arial"/>
              </a:rPr>
              <a:t>Capacity: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400" spc="-20" dirty="0">
                <a:latin typeface="Times New Roman"/>
                <a:cs typeface="Times New Roman"/>
              </a:rPr>
              <a:t>400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1,000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40117" y="243890"/>
            <a:ext cx="4381500" cy="1356995"/>
            <a:chOff x="7540117" y="243890"/>
            <a:chExt cx="4381500" cy="1356995"/>
          </a:xfrm>
        </p:grpSpPr>
        <p:pic>
          <p:nvPicPr>
            <p:cNvPr id="6" name="object 6" descr="A black and gold sign with white text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0117" y="462508"/>
              <a:ext cx="3294379" cy="1138072"/>
            </a:xfrm>
            <a:prstGeom prst="rect">
              <a:avLst/>
            </a:prstGeom>
          </p:spPr>
        </p:pic>
        <p:pic>
          <p:nvPicPr>
            <p:cNvPr id="7" name="object 7" descr="A gold design on a black background  Description automatically generated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35867" y="243890"/>
              <a:ext cx="285496" cy="432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890172" cy="658807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76935">
              <a:lnSpc>
                <a:spcPct val="100000"/>
              </a:lnSpc>
              <a:spcBef>
                <a:spcPts val="105"/>
              </a:spcBef>
            </a:pPr>
            <a:r>
              <a:rPr spc="-229" dirty="0">
                <a:latin typeface="+mn-lt"/>
              </a:rPr>
              <a:t>Pushkara</a:t>
            </a:r>
            <a:r>
              <a:rPr spc="-160" dirty="0">
                <a:latin typeface="+mn-lt"/>
              </a:rPr>
              <a:t> </a:t>
            </a:r>
            <a:r>
              <a:rPr spc="-95" dirty="0">
                <a:latin typeface="+mn-lt"/>
              </a:rPr>
              <a:t>Ballroom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75144" y="1730755"/>
            <a:ext cx="4455795" cy="2020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8255"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Times New Roman"/>
                <a:cs typeface="Times New Roman"/>
              </a:rPr>
              <a:t>Intricate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details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here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been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integrated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with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excellence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in </a:t>
            </a:r>
            <a:r>
              <a:rPr sz="1600" spc="-20" dirty="0">
                <a:latin typeface="Times New Roman"/>
                <a:cs typeface="Times New Roman"/>
              </a:rPr>
              <a:t>mind.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versatile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hall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can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sub-</a:t>
            </a:r>
            <a:r>
              <a:rPr sz="1600" spc="-50" dirty="0">
                <a:latin typeface="Times New Roman"/>
                <a:cs typeface="Times New Roman"/>
              </a:rPr>
              <a:t>divided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into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three </a:t>
            </a:r>
            <a:r>
              <a:rPr sz="1600" spc="-45" dirty="0">
                <a:latin typeface="Times New Roman"/>
                <a:cs typeface="Times New Roman"/>
              </a:rPr>
              <a:t>smaller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units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-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70" dirty="0">
                <a:latin typeface="Times New Roman"/>
                <a:cs typeface="Times New Roman"/>
              </a:rPr>
              <a:t>Mallika,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Kamala,</a:t>
            </a:r>
            <a:r>
              <a:rPr sz="1600" spc="-35" dirty="0">
                <a:latin typeface="Times New Roman"/>
                <a:cs typeface="Times New Roman"/>
              </a:rPr>
              <a:t> Nalini, </a:t>
            </a:r>
            <a:r>
              <a:rPr sz="1600" spc="-40" dirty="0">
                <a:latin typeface="Times New Roman"/>
                <a:cs typeface="Times New Roman"/>
              </a:rPr>
              <a:t>each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overlooking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glittering </a:t>
            </a:r>
            <a:r>
              <a:rPr sz="1600" spc="-10" dirty="0">
                <a:latin typeface="Times New Roman"/>
                <a:cs typeface="Times New Roman"/>
              </a:rPr>
              <a:t>Chao</a:t>
            </a:r>
            <a:r>
              <a:rPr sz="1600" spc="-40" dirty="0">
                <a:latin typeface="Times New Roman"/>
                <a:cs typeface="Times New Roman"/>
              </a:rPr>
              <a:t> Phraya </a:t>
            </a:r>
            <a:r>
              <a:rPr sz="1600" spc="-10" dirty="0">
                <a:latin typeface="Times New Roman"/>
                <a:cs typeface="Times New Roman"/>
              </a:rPr>
              <a:t>river.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20" dirty="0">
                <a:solidFill>
                  <a:srgbClr val="B49355"/>
                </a:solidFill>
                <a:latin typeface="+mn-lt"/>
                <a:cs typeface="Arial"/>
              </a:rPr>
              <a:t>Capacity:</a:t>
            </a:r>
            <a:endParaRPr sz="2400" dirty="0">
              <a:latin typeface="+mn-lt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1400" spc="-20" dirty="0">
                <a:latin typeface="Times New Roman"/>
                <a:cs typeface="Times New Roman"/>
              </a:rPr>
              <a:t>120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300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gold design on a black background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35867" y="243890"/>
            <a:ext cx="285496" cy="4320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890172" cy="658807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2739" y="716102"/>
            <a:ext cx="3047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80" dirty="0">
                <a:latin typeface="+mj-lt"/>
              </a:rPr>
              <a:t>Angarika</a:t>
            </a:r>
            <a:r>
              <a:rPr spc="-75" dirty="0">
                <a:latin typeface="+mj-lt"/>
              </a:rPr>
              <a:t> </a:t>
            </a:r>
            <a:r>
              <a:rPr spc="-100" dirty="0">
                <a:latin typeface="+mj-lt"/>
              </a:rPr>
              <a:t>Ballroom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9619" y="1897125"/>
            <a:ext cx="4032885" cy="18665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From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stunning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chandelier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taking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center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stage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to </a:t>
            </a:r>
            <a:r>
              <a:rPr sz="1600" spc="-30" dirty="0">
                <a:latin typeface="Times New Roman"/>
                <a:cs typeface="Times New Roman"/>
              </a:rPr>
              <a:t>charming </a:t>
            </a:r>
            <a:r>
              <a:rPr sz="1600" spc="-40" dirty="0">
                <a:latin typeface="Times New Roman"/>
                <a:cs typeface="Times New Roman"/>
              </a:rPr>
              <a:t>old-</a:t>
            </a:r>
            <a:r>
              <a:rPr sz="1600" spc="-45" dirty="0">
                <a:latin typeface="Times New Roman"/>
                <a:cs typeface="Times New Roman"/>
              </a:rPr>
              <a:t>world </a:t>
            </a:r>
            <a:r>
              <a:rPr sz="1600" dirty="0">
                <a:latin typeface="Times New Roman"/>
                <a:cs typeface="Times New Roman"/>
              </a:rPr>
              <a:t>European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elegance,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everything </a:t>
            </a:r>
            <a:r>
              <a:rPr sz="1600" dirty="0">
                <a:latin typeface="Times New Roman"/>
                <a:cs typeface="Times New Roman"/>
              </a:rPr>
              <a:t>about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function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room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is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designed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dazzle.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20" dirty="0">
                <a:solidFill>
                  <a:srgbClr val="B49355"/>
                </a:solidFill>
                <a:latin typeface="+mj-lt"/>
                <a:cs typeface="Arial"/>
              </a:rPr>
              <a:t>Capacity</a:t>
            </a:r>
            <a:r>
              <a:rPr sz="2400" spc="-20" dirty="0">
                <a:solidFill>
                  <a:srgbClr val="B49355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R="635" algn="ctr">
              <a:lnSpc>
                <a:spcPct val="100000"/>
              </a:lnSpc>
              <a:spcBef>
                <a:spcPts val="150"/>
              </a:spcBef>
            </a:pPr>
            <a:r>
              <a:rPr sz="1400" spc="-20" dirty="0">
                <a:latin typeface="Times New Roman"/>
                <a:cs typeface="Times New Roman"/>
              </a:rPr>
              <a:t>250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600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gold design on a black background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160" y="243890"/>
            <a:ext cx="285623" cy="4320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890172" cy="658807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4885">
              <a:lnSpc>
                <a:spcPct val="100000"/>
              </a:lnSpc>
              <a:spcBef>
                <a:spcPts val="105"/>
              </a:spcBef>
            </a:pPr>
            <a:r>
              <a:rPr spc="-155" dirty="0">
                <a:latin typeface="+mn-lt"/>
              </a:rPr>
              <a:t>Aravinda</a:t>
            </a:r>
            <a:r>
              <a:rPr spc="-165" dirty="0">
                <a:latin typeface="+mn-lt"/>
              </a:rPr>
              <a:t> </a:t>
            </a:r>
            <a:r>
              <a:rPr spc="-95" dirty="0">
                <a:latin typeface="+mn-lt"/>
              </a:rPr>
              <a:t>Ballroom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6869" y="1726183"/>
            <a:ext cx="4645660" cy="211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Aravinda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Room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offers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feast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eyes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every </a:t>
            </a:r>
            <a:r>
              <a:rPr sz="1600" spc="-140" dirty="0">
                <a:latin typeface="Times New Roman"/>
                <a:cs typeface="Times New Roman"/>
              </a:rPr>
              <a:t>way.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With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breathtaking </a:t>
            </a:r>
            <a:r>
              <a:rPr sz="1600" spc="-65" dirty="0">
                <a:latin typeface="Times New Roman"/>
                <a:cs typeface="Times New Roman"/>
              </a:rPr>
              <a:t>views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Chao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Phraya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River, this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elegantly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designed,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spacious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venue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is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perfect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for </a:t>
            </a:r>
            <a:r>
              <a:rPr sz="1600" spc="-65" dirty="0">
                <a:latin typeface="Times New Roman"/>
                <a:cs typeface="Times New Roman"/>
              </a:rPr>
              <a:t>exclusive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wedding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celebrations,</a:t>
            </a:r>
            <a:r>
              <a:rPr sz="1600" spc="-35" dirty="0">
                <a:latin typeface="Times New Roman"/>
                <a:cs typeface="Times New Roman"/>
              </a:rPr>
              <a:t> adding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touch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romance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every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moment.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43510" algn="ctr">
              <a:lnSpc>
                <a:spcPct val="100000"/>
              </a:lnSpc>
            </a:pPr>
            <a:r>
              <a:rPr sz="2400" spc="-20" dirty="0">
                <a:solidFill>
                  <a:srgbClr val="B49355"/>
                </a:solidFill>
                <a:latin typeface="+mn-lt"/>
                <a:cs typeface="Arial"/>
              </a:rPr>
              <a:t>Capacity:</a:t>
            </a:r>
            <a:endParaRPr sz="2400" dirty="0">
              <a:latin typeface="+mn-lt"/>
              <a:cs typeface="Arial"/>
            </a:endParaRPr>
          </a:p>
          <a:p>
            <a:pPr marL="141605" algn="ctr">
              <a:lnSpc>
                <a:spcPct val="100000"/>
              </a:lnSpc>
              <a:spcBef>
                <a:spcPts val="145"/>
              </a:spcBef>
            </a:pPr>
            <a:r>
              <a:rPr sz="1400" spc="-20" dirty="0">
                <a:latin typeface="Times New Roman"/>
                <a:cs typeface="Times New Roman"/>
              </a:rPr>
              <a:t>120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300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gold design on a black background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35867" y="243890"/>
            <a:ext cx="285496" cy="432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40" y="146401"/>
            <a:ext cx="11926757" cy="658807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742694" y="953515"/>
            <a:ext cx="2741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0" dirty="0">
                <a:latin typeface="+mj-lt"/>
              </a:rPr>
              <a:t>Padma</a:t>
            </a:r>
            <a:r>
              <a:rPr spc="-145" dirty="0">
                <a:latin typeface="+mj-lt"/>
              </a:rPr>
              <a:t> </a:t>
            </a:r>
            <a:r>
              <a:rPr spc="-100" dirty="0">
                <a:latin typeface="+mj-lt"/>
              </a:rPr>
              <a:t>Ballroom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4735" y="1536954"/>
            <a:ext cx="4285615" cy="2215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Times New Roman"/>
                <a:cs typeface="Times New Roman"/>
              </a:rPr>
              <a:t>Padma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Ballroom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is </a:t>
            </a:r>
            <a:r>
              <a:rPr sz="1600" spc="-40" dirty="0">
                <a:latin typeface="Times New Roman"/>
                <a:cs typeface="Times New Roman"/>
              </a:rPr>
              <a:t>designed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adapt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diverse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needs.</a:t>
            </a:r>
            <a:endParaRPr sz="1600" dirty="0">
              <a:latin typeface="Times New Roman"/>
              <a:cs typeface="Times New Roman"/>
            </a:endParaRPr>
          </a:p>
          <a:p>
            <a:pPr marL="91440" marR="84455" indent="3810" algn="ctr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function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room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can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sub-</a:t>
            </a:r>
            <a:r>
              <a:rPr sz="1600" spc="-50" dirty="0">
                <a:latin typeface="Times New Roman"/>
                <a:cs typeface="Times New Roman"/>
              </a:rPr>
              <a:t>divided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into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three </a:t>
            </a:r>
            <a:r>
              <a:rPr sz="1600" spc="-45" dirty="0">
                <a:latin typeface="Times New Roman"/>
                <a:cs typeface="Times New Roman"/>
              </a:rPr>
              <a:t>smaller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unit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-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Pamini,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Padmana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Padmavati,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to </a:t>
            </a:r>
            <a:r>
              <a:rPr sz="1600" spc="-45" dirty="0">
                <a:latin typeface="Times New Roman"/>
                <a:cs typeface="Times New Roman"/>
              </a:rPr>
              <a:t>make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it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perfect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50" dirty="0">
                <a:latin typeface="Times New Roman"/>
                <a:cs typeface="Times New Roman"/>
              </a:rPr>
              <a:t> special </a:t>
            </a:r>
            <a:r>
              <a:rPr sz="1600" spc="-40" dirty="0">
                <a:latin typeface="Times New Roman"/>
                <a:cs typeface="Times New Roman"/>
              </a:rPr>
              <a:t>seminars,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private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business </a:t>
            </a:r>
            <a:r>
              <a:rPr sz="1600" spc="-35" dirty="0">
                <a:latin typeface="Times New Roman"/>
                <a:cs typeface="Times New Roman"/>
              </a:rPr>
              <a:t>meetings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as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95" dirty="0">
                <a:latin typeface="Times New Roman"/>
                <a:cs typeface="Times New Roman"/>
              </a:rPr>
              <a:t>well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large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conferences.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71450" algn="ctr">
              <a:lnSpc>
                <a:spcPct val="100000"/>
              </a:lnSpc>
            </a:pPr>
            <a:r>
              <a:rPr sz="2400" spc="-20" dirty="0">
                <a:solidFill>
                  <a:srgbClr val="B49355"/>
                </a:solidFill>
                <a:latin typeface="+mj-lt"/>
                <a:cs typeface="Arial"/>
              </a:rPr>
              <a:t>Capacity:</a:t>
            </a:r>
            <a:endParaRPr sz="2400" dirty="0">
              <a:latin typeface="+mj-lt"/>
              <a:cs typeface="Arial"/>
            </a:endParaRPr>
          </a:p>
          <a:p>
            <a:pPr marL="168275" algn="ctr">
              <a:lnSpc>
                <a:spcPct val="100000"/>
              </a:lnSpc>
              <a:spcBef>
                <a:spcPts val="150"/>
              </a:spcBef>
            </a:pPr>
            <a:r>
              <a:rPr sz="1400" spc="-20" dirty="0">
                <a:latin typeface="Times New Roman"/>
                <a:cs typeface="Times New Roman"/>
              </a:rPr>
              <a:t>150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300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gold design on a black background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160" y="243890"/>
            <a:ext cx="285623" cy="4320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66484" b="416"/>
          <a:stretch/>
        </p:blipFill>
        <p:spPr>
          <a:xfrm>
            <a:off x="8074318" y="-1"/>
            <a:ext cx="4130955" cy="40693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9551" y="4234052"/>
            <a:ext cx="19297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80" dirty="0">
                <a:solidFill>
                  <a:srgbClr val="B49355"/>
                </a:solidFill>
                <a:latin typeface="+mj-lt"/>
                <a:cs typeface="Arial"/>
              </a:rPr>
              <a:t>State</a:t>
            </a:r>
            <a:r>
              <a:rPr sz="3200" spc="-130" dirty="0">
                <a:solidFill>
                  <a:srgbClr val="B49355"/>
                </a:solidFill>
                <a:latin typeface="+mj-lt"/>
                <a:cs typeface="Arial"/>
              </a:rPr>
              <a:t> </a:t>
            </a:r>
            <a:r>
              <a:rPr sz="3200" spc="-210" dirty="0">
                <a:solidFill>
                  <a:srgbClr val="B49355"/>
                </a:solidFill>
                <a:latin typeface="+mj-lt"/>
                <a:cs typeface="Arial"/>
              </a:rPr>
              <a:t>Room</a:t>
            </a:r>
            <a:endParaRPr sz="3200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6199" y="4735448"/>
            <a:ext cx="6930390" cy="1775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State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Room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sits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majestically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atop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Dome,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offering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unparalleled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setting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for </a:t>
            </a:r>
            <a:r>
              <a:rPr sz="1600" spc="-75" dirty="0">
                <a:latin typeface="Times New Roman"/>
                <a:cs typeface="Times New Roman"/>
              </a:rPr>
              <a:t>exclusive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events. </a:t>
            </a:r>
            <a:r>
              <a:rPr sz="1600" dirty="0">
                <a:latin typeface="Times New Roman"/>
                <a:cs typeface="Times New Roman"/>
              </a:rPr>
              <a:t>Its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circular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ceiling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enhances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acoustics,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ensuring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resonant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and </a:t>
            </a:r>
            <a:r>
              <a:rPr sz="1600" spc="-50" dirty="0">
                <a:latin typeface="Times New Roman"/>
                <a:cs typeface="Times New Roman"/>
              </a:rPr>
              <a:t>immersive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experience,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while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70" dirty="0">
                <a:latin typeface="Times New Roman"/>
                <a:cs typeface="Times New Roman"/>
              </a:rPr>
              <a:t>360</a:t>
            </a:r>
            <a:r>
              <a:rPr sz="1600" spc="-70" dirty="0">
                <a:latin typeface="Arial"/>
                <a:cs typeface="Arial"/>
              </a:rPr>
              <a:t>°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panoramic </a:t>
            </a:r>
            <a:r>
              <a:rPr sz="1600" spc="-70" dirty="0">
                <a:latin typeface="Times New Roman"/>
                <a:cs typeface="Times New Roman"/>
              </a:rPr>
              <a:t>view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provides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breathtaking </a:t>
            </a:r>
            <a:r>
              <a:rPr sz="1600" spc="-10" dirty="0">
                <a:latin typeface="Times New Roman"/>
                <a:cs typeface="Times New Roman"/>
              </a:rPr>
              <a:t>backdrop. </a:t>
            </a:r>
            <a:r>
              <a:rPr sz="1600" spc="-80" dirty="0">
                <a:latin typeface="Times New Roman"/>
                <a:cs typeface="Times New Roman"/>
              </a:rPr>
              <a:t>Simply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put,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any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event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held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State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Room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is destined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extraordinary.</a:t>
            </a:r>
            <a:endParaRPr sz="1600" dirty="0">
              <a:latin typeface="Times New Roman"/>
              <a:cs typeface="Times New Roman"/>
            </a:endParaRPr>
          </a:p>
          <a:p>
            <a:pPr marL="15875">
              <a:lnSpc>
                <a:spcPct val="100000"/>
              </a:lnSpc>
              <a:spcBef>
                <a:spcPts val="1155"/>
              </a:spcBef>
            </a:pPr>
            <a:r>
              <a:rPr sz="2400" spc="-20" dirty="0">
                <a:solidFill>
                  <a:srgbClr val="B49355"/>
                </a:solidFill>
                <a:latin typeface="+mj-lt"/>
                <a:cs typeface="Arial"/>
              </a:rPr>
              <a:t>Capacity:</a:t>
            </a:r>
            <a:endParaRPr sz="24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400" spc="-20" dirty="0">
                <a:latin typeface="Times New Roman"/>
                <a:cs typeface="Times New Roman"/>
              </a:rPr>
              <a:t>150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dinners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310" dirty="0">
                <a:latin typeface="Times New Roman"/>
                <a:cs typeface="Times New Roman"/>
              </a:rPr>
              <a:t>/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300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standing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receptions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 descr="A circular structure with a circular roof  Description automatically generated with medium confidenc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9483" y="4473257"/>
            <a:ext cx="2063750" cy="1580515"/>
          </a:xfrm>
          <a:prstGeom prst="rect">
            <a:avLst/>
          </a:prstGeom>
        </p:spPr>
      </p:pic>
      <p:pic>
        <p:nvPicPr>
          <p:cNvPr id="6" name="object 6" descr="A circular building with a dome  Description automatically generated with medium confidence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21569" y="4515332"/>
            <a:ext cx="1867662" cy="1397127"/>
          </a:xfrm>
          <a:prstGeom prst="rect">
            <a:avLst/>
          </a:prstGeom>
        </p:spPr>
      </p:pic>
      <p:pic>
        <p:nvPicPr>
          <p:cNvPr id="7" name="object 7" descr="A logo of a building  Description automatically generated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5493" y="4191036"/>
            <a:ext cx="915392" cy="511099"/>
          </a:xfrm>
          <a:prstGeom prst="rect">
            <a:avLst/>
          </a:prstGeom>
        </p:spPr>
      </p:pic>
      <p:pic>
        <p:nvPicPr>
          <p:cNvPr id="9" name="Picture 8" descr="A round banquet hall with tables set up&#10;&#10;Description automatically generated">
            <a:extLst>
              <a:ext uri="{FF2B5EF4-FFF2-40B4-BE49-F238E27FC236}">
                <a16:creationId xmlns:a16="http://schemas.microsoft.com/office/drawing/2014/main" id="{5128E961-5BD0-B572-2576-87D6820D22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637" b="15750"/>
          <a:stretch/>
        </p:blipFill>
        <p:spPr>
          <a:xfrm>
            <a:off x="8350" y="-1"/>
            <a:ext cx="7992649" cy="40693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439</Words>
  <Application>Microsoft Office PowerPoint</Application>
  <PresentationFormat>Widescreen</PresentationFormat>
  <Paragraphs>46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One of the most unique hotel function rooms in the country, the Pundarika Grand Ballroom exudes imperial grandeur, elevating every event held within its walls. Its ornate décor provides a stunning backdrop for wedding receptions and gala celebrations.</vt:lpstr>
      <vt:lpstr>Pushkara Ballroom</vt:lpstr>
      <vt:lpstr>Angarika Ballroom</vt:lpstr>
      <vt:lpstr>Aravinda Ballroom</vt:lpstr>
      <vt:lpstr>Padma Ballroom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Chanpon Vattanalapa</dc:creator>
  <cp:lastModifiedBy>Srisurang Dabsomdej</cp:lastModifiedBy>
  <cp:revision>9</cp:revision>
  <dcterms:created xsi:type="dcterms:W3CDTF">2026-02-13T07:10:35Z</dcterms:created>
  <dcterms:modified xsi:type="dcterms:W3CDTF">2026-03-25T04:38:14Z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2026-02-13T00:00:00Z</vt:filetime>
  </property>
  <property fmtid="{D5CDD505-2E9C-101B-9397-08002B2CF9AE}" pid="5" name="Producer">
    <vt:lpwstr>Microsoft® PowerPoint® for Microsoft 365</vt:lpwstr>
  </property>
</Properties>
</file>